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58" r:id="rId7"/>
    <p:sldId id="259" r:id="rId8"/>
    <p:sldId id="260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D90393-C1AF-E785-C13E-D2361220C14C}" v="11" dt="2026-05-25T10:25:47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oise Salles" userId="S::esalles_viveo-services.com#ext#@viveoservices.onmicrosoft.com::fe1b8b6b-907c-494e-8f29-b28b2f7bb4d3" providerId="AD" clId="Web-{43D90393-C1AF-E785-C13E-D2361220C14C}"/>
    <pc:docChg chg="modSld">
      <pc:chgData name="Eloise Salles" userId="S::esalles_viveo-services.com#ext#@viveoservices.onmicrosoft.com::fe1b8b6b-907c-494e-8f29-b28b2f7bb4d3" providerId="AD" clId="Web-{43D90393-C1AF-E785-C13E-D2361220C14C}" dt="2026-05-25T10:25:47.957" v="10" actId="20577"/>
      <pc:docMkLst>
        <pc:docMk/>
      </pc:docMkLst>
      <pc:sldChg chg="modSp">
        <pc:chgData name="Eloise Salles" userId="S::esalles_viveo-services.com#ext#@viveoservices.onmicrosoft.com::fe1b8b6b-907c-494e-8f29-b28b2f7bb4d3" providerId="AD" clId="Web-{43D90393-C1AF-E785-C13E-D2361220C14C}" dt="2026-05-25T10:25:47.957" v="10" actId="20577"/>
        <pc:sldMkLst>
          <pc:docMk/>
          <pc:sldMk cId="0" sldId="256"/>
        </pc:sldMkLst>
        <pc:spChg chg="mod">
          <ac:chgData name="Eloise Salles" userId="S::esalles_viveo-services.com#ext#@viveoservices.onmicrosoft.com::fe1b8b6b-907c-494e-8f29-b28b2f7bb4d3" providerId="AD" clId="Web-{43D90393-C1AF-E785-C13E-D2361220C14C}" dt="2026-05-25T10:25:47.957" v="10" actId="20577"/>
          <ac:spMkLst>
            <pc:docMk/>
            <pc:sldMk cId="0" sldId="256"/>
            <ac:spMk id="1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5B6763-7942-4A20-9187-EDD086E8033A}" type="datetimeFigureOut">
              <a:t>25/05/2026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D63E83-6F5B-49D2-BFF0-02F0108FCAC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4506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0" y="54864"/>
            <a:ext cx="3474720" cy="5088636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274320" y="3474720"/>
            <a:ext cx="1097280" cy="1097280"/>
          </a:xfrm>
          <a:prstGeom prst="ellipse">
            <a:avLst/>
          </a:prstGeom>
          <a:solidFill>
            <a:srgbClr val="E8940A">
              <a:alpha val="15000"/>
            </a:srgbClr>
          </a:solidFill>
          <a:ln w="12700">
            <a:solidFill>
              <a:srgbClr val="E8940A">
                <a:alpha val="1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389120" y="-182880"/>
            <a:ext cx="731520" cy="731520"/>
          </a:xfrm>
          <a:prstGeom prst="ellipse">
            <a:avLst/>
          </a:prstGeom>
          <a:solidFill>
            <a:srgbClr val="5A8FBF">
              <a:alpha val="20000"/>
            </a:srgbClr>
          </a:solidFill>
          <a:ln w="12700">
            <a:solidFill>
              <a:srgbClr val="5A8FBF">
                <a:alpha val="2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937760" y="4114800"/>
            <a:ext cx="502920" cy="502920"/>
          </a:xfrm>
          <a:prstGeom prst="ellipse">
            <a:avLst/>
          </a:prstGeom>
          <a:solidFill>
            <a:srgbClr val="E8940A">
              <a:alpha val="25000"/>
            </a:srgbClr>
          </a:solidFill>
          <a:ln w="12700">
            <a:solidFill>
              <a:srgbClr val="E8940A">
                <a:alpha val="25000"/>
              </a:srgbClr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146304"/>
            <a:ext cx="1592885" cy="112471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1417320"/>
            <a:ext cx="5029200" cy="64008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20040" y="1572768"/>
            <a:ext cx="51206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4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Repérage de la Perte d'Autonomie</a:t>
            </a:r>
            <a:endParaRPr lang="en-US" sz="3400" dirty="0"/>
          </a:p>
        </p:txBody>
      </p:sp>
      <p:sp>
        <p:nvSpPr>
          <p:cNvPr id="10" name="Shape 7"/>
          <p:cNvSpPr/>
          <p:nvPr/>
        </p:nvSpPr>
        <p:spPr>
          <a:xfrm>
            <a:off x="320040" y="3246120"/>
            <a:ext cx="1211580" cy="310896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20040" y="3246120"/>
            <a:ext cx="12115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👁️ Observer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1604772" y="3246120"/>
            <a:ext cx="1211580" cy="310896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1604772" y="3246120"/>
            <a:ext cx="12115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🔔 Signaler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2889504" y="3246120"/>
            <a:ext cx="1211580" cy="310896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2889504" y="3246120"/>
            <a:ext cx="12115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💪 Stimuler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4174236" y="3246120"/>
            <a:ext cx="1211580" cy="310896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4174236" y="3246120"/>
            <a:ext cx="12115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🔄 Adapter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320040" y="3749040"/>
            <a:ext cx="5120640" cy="27432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Vivéo-PROC-PREV-SANTE-011  —  Critères HAS 1.1 / 3.6</a:t>
            </a:r>
            <a:endParaRPr lang="en-US" sz="950" dirty="0">
              <a:latin typeface="Arial"/>
              <a:ea typeface="Calibri"/>
              <a:cs typeface="Calibri"/>
            </a:endParaRPr>
          </a:p>
        </p:txBody>
      </p:sp>
      <p:sp>
        <p:nvSpPr>
          <p:cNvPr id="19" name="Text 16"/>
          <p:cNvSpPr/>
          <p:nvPr/>
        </p:nvSpPr>
        <p:spPr>
          <a:xfrm>
            <a:off x="5852160" y="54864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🎓  Formation interne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852160" y="1005840"/>
            <a:ext cx="3108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INT-13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5852160" y="1463040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Équipe ADVF</a:t>
            </a:r>
            <a:endParaRPr lang="en-US" sz="2200" dirty="0"/>
          </a:p>
        </p:txBody>
      </p:sp>
      <p:sp>
        <p:nvSpPr>
          <p:cNvPr id="22" name="Shape 19"/>
          <p:cNvSpPr/>
          <p:nvPr/>
        </p:nvSpPr>
        <p:spPr>
          <a:xfrm>
            <a:off x="6766560" y="2212848"/>
            <a:ext cx="1280160" cy="45720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5852160" y="237744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Toulouse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228600" y="4828032"/>
            <a:ext cx="868680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— Repérage de la Perte d'Autonomie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120" y="91440"/>
            <a:ext cx="1280160" cy="804672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🔍  Signaux d'alerte à repérer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Vivéo-PROC-PREV-SANTE-011  —  Critères HAS 1.1 / 3.6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— Formation interne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5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201168" y="1005840"/>
            <a:ext cx="4160520" cy="3712464"/>
          </a:xfrm>
          <a:prstGeom prst="roundRect">
            <a:avLst>
              <a:gd name="adj" fmla="val 5419"/>
            </a:avLst>
          </a:prstGeom>
          <a:solidFill>
            <a:srgbClr val="FDECEA"/>
          </a:solidFill>
          <a:ln w="19050">
            <a:solidFill>
              <a:srgbClr val="E5E7EB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201168" y="1005840"/>
            <a:ext cx="4160520" cy="475488"/>
          </a:xfrm>
          <a:prstGeom prst="roundRect">
            <a:avLst>
              <a:gd name="adj" fmla="val 42308"/>
            </a:avLst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201168" y="1280160"/>
            <a:ext cx="4160520" cy="20116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320040" y="1078992"/>
            <a:ext cx="3977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🚨  Changements rapides — signaler immédiatement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347472" y="1572768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🤸  Chute récente ou risque augmenté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347472" y="2048256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⚖️  Perte de poids rapide et visible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347472" y="2523744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😵  Confusion ou désorientation soudaine</a:t>
            </a:r>
            <a:endParaRPr lang="en-US" sz="1050" dirty="0"/>
          </a:p>
        </p:txBody>
      </p:sp>
      <p:sp>
        <p:nvSpPr>
          <p:cNvPr id="18" name="Text 15"/>
          <p:cNvSpPr/>
          <p:nvPr/>
        </p:nvSpPr>
        <p:spPr>
          <a:xfrm>
            <a:off x="347472" y="2999232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🙅  Refus soudain d'une aide habituellement acceptée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4773168" y="1005840"/>
            <a:ext cx="4169664" cy="3712464"/>
          </a:xfrm>
          <a:prstGeom prst="roundRect">
            <a:avLst>
              <a:gd name="adj" fmla="val 5419"/>
            </a:avLst>
          </a:prstGeom>
          <a:solidFill>
            <a:srgbClr val="EEF4FB"/>
          </a:solidFill>
          <a:ln w="19050">
            <a:solidFill>
              <a:srgbClr val="E5E7EB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4773168" y="1005840"/>
            <a:ext cx="4169664" cy="475488"/>
          </a:xfrm>
          <a:prstGeom prst="roundRect">
            <a:avLst>
              <a:gd name="adj" fmla="val 42308"/>
            </a:avLst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4773168" y="1280160"/>
            <a:ext cx="4169664" cy="20116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892040" y="1078992"/>
            <a:ext cx="3977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🔔  Changements progressifs — signaler ≤ 48h</a:t>
            </a:r>
            <a:endParaRPr lang="en-US" sz="1250" dirty="0"/>
          </a:p>
        </p:txBody>
      </p:sp>
      <p:sp>
        <p:nvSpPr>
          <p:cNvPr id="23" name="Text 20"/>
          <p:cNvSpPr/>
          <p:nvPr/>
        </p:nvSpPr>
        <p:spPr>
          <a:xfrm>
            <a:off x="4919472" y="1572768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📉  Réduction des capacités du quotidien</a:t>
            </a:r>
            <a:endParaRPr lang="en-US" sz="1050" dirty="0"/>
          </a:p>
        </p:txBody>
      </p:sp>
      <p:sp>
        <p:nvSpPr>
          <p:cNvPr id="24" name="Text 21"/>
          <p:cNvSpPr/>
          <p:nvPr/>
        </p:nvSpPr>
        <p:spPr>
          <a:xfrm>
            <a:off x="4919472" y="2048256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⏳  Plus de temps pour se lever, s'habiller</a:t>
            </a:r>
            <a:endParaRPr lang="en-US" sz="1050" dirty="0"/>
          </a:p>
        </p:txBody>
      </p:sp>
      <p:sp>
        <p:nvSpPr>
          <p:cNvPr id="25" name="Text 22"/>
          <p:cNvSpPr/>
          <p:nvPr/>
        </p:nvSpPr>
        <p:spPr>
          <a:xfrm>
            <a:off x="4919472" y="2523744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😴  Fatigue croissante, somnolence diurne</a:t>
            </a:r>
            <a:endParaRPr lang="en-US" sz="1050" dirty="0"/>
          </a:p>
        </p:txBody>
      </p:sp>
      <p:sp>
        <p:nvSpPr>
          <p:cNvPr id="26" name="Text 23"/>
          <p:cNvSpPr/>
          <p:nvPr/>
        </p:nvSpPr>
        <p:spPr>
          <a:xfrm>
            <a:off x="4919472" y="2999232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📬  Tâches non réalisées : vaisselle, courrier, ménage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120" y="91440"/>
            <a:ext cx="1280160" cy="804672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💪  Stimuler sans sur-aider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Vivéo-PROC-PREV-SANTE-011  —  Critères HAS 1.1 / 3.6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— Formation interne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5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201168" y="1005840"/>
            <a:ext cx="4160520" cy="1572768"/>
          </a:xfrm>
          <a:prstGeom prst="roundRect">
            <a:avLst>
              <a:gd name="adj" fmla="val 11628"/>
            </a:avLst>
          </a:prstGeom>
          <a:solidFill>
            <a:srgbClr val="E8F5E8"/>
          </a:solidFill>
          <a:ln w="19050">
            <a:solidFill>
              <a:srgbClr val="A8D5A2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65760" y="1143000"/>
            <a:ext cx="566928" cy="566928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65760" y="114300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dirty="0">
                <a:solidFill>
                  <a:srgbClr val="000000"/>
                </a:solidFill>
              </a:rPr>
              <a:t>💪</a:t>
            </a:r>
            <a:endParaRPr lang="en-US" sz="1900" dirty="0"/>
          </a:p>
        </p:txBody>
      </p:sp>
      <p:sp>
        <p:nvSpPr>
          <p:cNvPr id="14" name="Text 11"/>
          <p:cNvSpPr/>
          <p:nvPr/>
        </p:nvSpPr>
        <p:spPr>
          <a:xfrm>
            <a:off x="1042416" y="1170432"/>
            <a:ext cx="31729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Stimuler les capacités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384048" y="1810512"/>
            <a:ext cx="379476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Laisser faire ce que la personne peut encore faire seule, même lentement. Aider sur ce qu'elle ne peut plus faire.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201168" y="2743200"/>
            <a:ext cx="4160520" cy="1572768"/>
          </a:xfrm>
          <a:prstGeom prst="roundRect">
            <a:avLst>
              <a:gd name="adj" fmla="val 11628"/>
            </a:avLst>
          </a:prstGeom>
          <a:solidFill>
            <a:srgbClr val="EEF4FB"/>
          </a:solidFill>
          <a:ln w="19050">
            <a:solidFill>
              <a:srgbClr val="93C5E8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365760" y="2880360"/>
            <a:ext cx="566928" cy="566928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365760" y="288036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dirty="0">
                <a:solidFill>
                  <a:srgbClr val="000000"/>
                </a:solidFill>
              </a:rPr>
              <a:t>⏱️</a:t>
            </a:r>
            <a:endParaRPr lang="en-US" sz="1900" dirty="0"/>
          </a:p>
        </p:txBody>
      </p:sp>
      <p:sp>
        <p:nvSpPr>
          <p:cNvPr id="19" name="Text 16"/>
          <p:cNvSpPr/>
          <p:nvPr/>
        </p:nvSpPr>
        <p:spPr>
          <a:xfrm>
            <a:off x="1042416" y="2907792"/>
            <a:ext cx="31729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Adapter le rythme</a:t>
            </a:r>
            <a:endParaRPr lang="en-US" sz="1250" dirty="0"/>
          </a:p>
        </p:txBody>
      </p:sp>
      <p:sp>
        <p:nvSpPr>
          <p:cNvPr id="20" name="Text 17"/>
          <p:cNvSpPr/>
          <p:nvPr/>
        </p:nvSpPr>
        <p:spPr>
          <a:xfrm>
            <a:off x="384048" y="3547872"/>
            <a:ext cx="379476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Allonger le temps si nécessaire. Signaler si le temps alloué n'est plus suffisant.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4681728" y="1005840"/>
            <a:ext cx="4160520" cy="1572768"/>
          </a:xfrm>
          <a:prstGeom prst="roundRect">
            <a:avLst>
              <a:gd name="adj" fmla="val 11628"/>
            </a:avLst>
          </a:prstGeom>
          <a:solidFill>
            <a:srgbClr val="FDECEA"/>
          </a:solidFill>
          <a:ln w="19050">
            <a:solidFill>
              <a:srgbClr val="F4A8A0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4846320" y="1143000"/>
            <a:ext cx="566928" cy="566928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4846320" y="114300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dirty="0">
                <a:solidFill>
                  <a:srgbClr val="000000"/>
                </a:solidFill>
              </a:rPr>
              <a:t>🚫</a:t>
            </a:r>
            <a:endParaRPr lang="en-US" sz="1900" dirty="0"/>
          </a:p>
        </p:txBody>
      </p:sp>
      <p:sp>
        <p:nvSpPr>
          <p:cNvPr id="24" name="Text 21"/>
          <p:cNvSpPr/>
          <p:nvPr/>
        </p:nvSpPr>
        <p:spPr>
          <a:xfrm>
            <a:off x="5522976" y="1170432"/>
            <a:ext cx="31729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 pas sur-aider</a:t>
            </a:r>
            <a:endParaRPr lang="en-US" sz="1250" dirty="0"/>
          </a:p>
        </p:txBody>
      </p:sp>
      <p:sp>
        <p:nvSpPr>
          <p:cNvPr id="25" name="Text 22"/>
          <p:cNvSpPr/>
          <p:nvPr/>
        </p:nvSpPr>
        <p:spPr>
          <a:xfrm>
            <a:off x="4864608" y="1810512"/>
            <a:ext cx="379476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Faire à la place de ce que la personne peut encore faire accélère la perte d'autonomie.</a:t>
            </a:r>
            <a:endParaRPr lang="en-US" sz="1000" dirty="0"/>
          </a:p>
        </p:txBody>
      </p:sp>
      <p:sp>
        <p:nvSpPr>
          <p:cNvPr id="26" name="Shape 23"/>
          <p:cNvSpPr/>
          <p:nvPr/>
        </p:nvSpPr>
        <p:spPr>
          <a:xfrm>
            <a:off x="4681728" y="2743200"/>
            <a:ext cx="4160520" cy="1572768"/>
          </a:xfrm>
          <a:prstGeom prst="roundRect">
            <a:avLst>
              <a:gd name="adj" fmla="val 11628"/>
            </a:avLst>
          </a:prstGeom>
          <a:solidFill>
            <a:srgbClr val="FFF9E6"/>
          </a:solidFill>
          <a:ln w="19050">
            <a:solidFill>
              <a:srgbClr val="F0C840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4846320" y="2880360"/>
            <a:ext cx="566928" cy="566928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4846320" y="288036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dirty="0">
                <a:solidFill>
                  <a:srgbClr val="000000"/>
                </a:solidFill>
              </a:rPr>
              <a:t>🔄</a:t>
            </a:r>
            <a:endParaRPr lang="en-US" sz="1900" dirty="0"/>
          </a:p>
        </p:txBody>
      </p:sp>
      <p:sp>
        <p:nvSpPr>
          <p:cNvPr id="29" name="Text 26"/>
          <p:cNvSpPr/>
          <p:nvPr/>
        </p:nvSpPr>
        <p:spPr>
          <a:xfrm>
            <a:off x="5522976" y="2907792"/>
            <a:ext cx="31729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Réviser le PPA</a:t>
            </a:r>
            <a:endParaRPr lang="en-US" sz="1250" dirty="0"/>
          </a:p>
        </p:txBody>
      </p:sp>
      <p:sp>
        <p:nvSpPr>
          <p:cNvPr id="30" name="Text 27"/>
          <p:cNvSpPr/>
          <p:nvPr/>
        </p:nvSpPr>
        <p:spPr>
          <a:xfrm>
            <a:off x="4864608" y="3547872"/>
            <a:ext cx="379476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Toute évolution significative déclenche une révision. Signaler à Pauline NICOLLET.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120" y="91440"/>
            <a:ext cx="1280160" cy="804672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💬  Cas pratique — changement inhabituel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Vivéo-PROC-PREV-SANTE-011  —  Critères HAS 1.1 / 3.6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— Formation interne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/ 5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201168" y="987552"/>
            <a:ext cx="8741664" cy="822960"/>
          </a:xfrm>
          <a:prstGeom prst="roundRect">
            <a:avLst>
              <a:gd name="adj" fmla="val 20000"/>
            </a:avLst>
          </a:prstGeom>
          <a:solidFill>
            <a:srgbClr val="FFF9E6"/>
          </a:solidFill>
          <a:ln w="19050">
            <a:solidFill>
              <a:srgbClr val="F0C84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274320" y="1152144"/>
            <a:ext cx="493776" cy="493776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274320" y="1152144"/>
            <a:ext cx="493776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💬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896112" y="1078992"/>
            <a:ext cx="788212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M. D, que vous accompagnez depuis 6 mois, avait l'habitude de se lever seul. Ce matin, il vous demande de l'aider pour la première fois.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201168" y="1920240"/>
            <a:ext cx="4160520" cy="2724912"/>
          </a:xfrm>
          <a:prstGeom prst="roundRect">
            <a:avLst>
              <a:gd name="adj" fmla="val 7383"/>
            </a:avLst>
          </a:prstGeom>
          <a:solidFill>
            <a:srgbClr val="E8F5E8"/>
          </a:solidFill>
          <a:ln w="19050">
            <a:solidFill>
              <a:srgbClr val="A8D5A2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320040" y="1993392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5A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Réponse correcte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320040" y="2468880"/>
            <a:ext cx="3931920" cy="20299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2D5A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Aider M. D avec bienveillance.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2D5A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Observer attentivement (douleur, instabilité, confusion).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2D5A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Tracer dans le cahier de liaison.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2D5A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Signaler à Pauline NICOLLET dans la journée.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4773168" y="1920240"/>
            <a:ext cx="4169664" cy="2724912"/>
          </a:xfrm>
          <a:prstGeom prst="roundRect">
            <a:avLst>
              <a:gd name="adj" fmla="val 7383"/>
            </a:avLst>
          </a:prstGeom>
          <a:solidFill>
            <a:srgbClr val="FDECEA"/>
          </a:solidFill>
          <a:ln w="19050">
            <a:solidFill>
              <a:srgbClr val="F4A8A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892040" y="1993392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Réponse incorrecte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4892040" y="2468880"/>
            <a:ext cx="3931920" cy="20299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Forcer M. D à se lever seul « pour ne pas perdre l'habitude ».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 rien noter car « c'était peut-être une mauvaise nuit ».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Décider seul que le PPA doit changer.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120" y="91440"/>
            <a:ext cx="1280160" cy="804672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 Ce qu'il faut retenir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Vivéo-PROC-PREV-SANTE-011  —  Critères HAS 1.1 / 3.6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— Formation interne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/ 5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274320" y="96012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4 réflexes essentiels 🚀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201168" y="1389888"/>
            <a:ext cx="4160520" cy="1444752"/>
          </a:xfrm>
          <a:prstGeom prst="roundRect">
            <a:avLst>
              <a:gd name="adj" fmla="val 13924"/>
            </a:avLst>
          </a:prstGeom>
          <a:solidFill>
            <a:srgbClr val="EEF4F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38328" y="1527048"/>
            <a:ext cx="621792" cy="621792"/>
          </a:xfrm>
          <a:prstGeom prst="ellipse">
            <a:avLst/>
          </a:prstGeom>
          <a:solidFill>
            <a:srgbClr val="5A8FBF"/>
          </a:solidFill>
          <a:ln w="12700">
            <a:solidFill>
              <a:srgbClr val="5A8FBF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338328" y="1527048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3630168" y="1517904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👁️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384048" y="2048256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Vous êtes le premier observateur de l'autonomie. Votre regard quotidien détecte ce que personne d'autre ne voit.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201168" y="2999232"/>
            <a:ext cx="4160520" cy="1444752"/>
          </a:xfrm>
          <a:prstGeom prst="roundRect">
            <a:avLst>
              <a:gd name="adj" fmla="val 13924"/>
            </a:avLst>
          </a:prstGeom>
          <a:solidFill>
            <a:srgbClr val="F5F0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338328" y="3136392"/>
            <a:ext cx="621792" cy="621792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338328" y="3136392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600" dirty="0"/>
          </a:p>
        </p:txBody>
      </p:sp>
      <p:sp>
        <p:nvSpPr>
          <p:cNvPr id="20" name="Text 17"/>
          <p:cNvSpPr/>
          <p:nvPr/>
        </p:nvSpPr>
        <p:spPr>
          <a:xfrm>
            <a:off x="3630168" y="3127248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📞</a:t>
            </a:r>
            <a:endParaRPr lang="en-US" sz="2200" dirty="0"/>
          </a:p>
        </p:txBody>
      </p:sp>
      <p:sp>
        <p:nvSpPr>
          <p:cNvPr id="21" name="Text 18"/>
          <p:cNvSpPr/>
          <p:nvPr/>
        </p:nvSpPr>
        <p:spPr>
          <a:xfrm>
            <a:off x="384048" y="3657600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Tout changement notable se signale au responsable de secteur — même progressif.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4681728" y="1389888"/>
            <a:ext cx="4160520" cy="1444752"/>
          </a:xfrm>
          <a:prstGeom prst="roundRect">
            <a:avLst>
              <a:gd name="adj" fmla="val 13924"/>
            </a:avLst>
          </a:prstGeom>
          <a:solidFill>
            <a:srgbClr val="E8F5E8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4818888" y="1527048"/>
            <a:ext cx="621792" cy="621792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4818888" y="1527048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600" dirty="0"/>
          </a:p>
        </p:txBody>
      </p:sp>
      <p:sp>
        <p:nvSpPr>
          <p:cNvPr id="25" name="Text 22"/>
          <p:cNvSpPr/>
          <p:nvPr/>
        </p:nvSpPr>
        <p:spPr>
          <a:xfrm>
            <a:off x="8110728" y="1517904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💪</a:t>
            </a:r>
            <a:endParaRPr lang="en-US" sz="2200" dirty="0"/>
          </a:p>
        </p:txBody>
      </p:sp>
      <p:sp>
        <p:nvSpPr>
          <p:cNvPr id="26" name="Text 23"/>
          <p:cNvSpPr/>
          <p:nvPr/>
        </p:nvSpPr>
        <p:spPr>
          <a:xfrm>
            <a:off x="4864608" y="2048256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Stimuler les capacités restantes est aussi important qu'aider. Sur-aider accélère la perte d'autonomie.</a:t>
            </a:r>
            <a:endParaRPr lang="en-US" sz="1050" dirty="0"/>
          </a:p>
        </p:txBody>
      </p:sp>
      <p:sp>
        <p:nvSpPr>
          <p:cNvPr id="27" name="Shape 24"/>
          <p:cNvSpPr/>
          <p:nvPr/>
        </p:nvSpPr>
        <p:spPr>
          <a:xfrm>
            <a:off x="4681728" y="2999232"/>
            <a:ext cx="4160520" cy="1444752"/>
          </a:xfrm>
          <a:prstGeom prst="roundRect">
            <a:avLst>
              <a:gd name="adj" fmla="val 13924"/>
            </a:avLst>
          </a:prstGeom>
          <a:solidFill>
            <a:srgbClr val="FFF9E6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4818888" y="3136392"/>
            <a:ext cx="621792" cy="62179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4818888" y="3136392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600" dirty="0"/>
          </a:p>
        </p:txBody>
      </p:sp>
      <p:sp>
        <p:nvSpPr>
          <p:cNvPr id="30" name="Text 27"/>
          <p:cNvSpPr/>
          <p:nvPr/>
        </p:nvSpPr>
        <p:spPr>
          <a:xfrm>
            <a:off x="8110728" y="3127248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🔄</a:t>
            </a:r>
            <a:endParaRPr lang="en-US" sz="2200" dirty="0"/>
          </a:p>
        </p:txBody>
      </p:sp>
      <p:sp>
        <p:nvSpPr>
          <p:cNvPr id="31" name="Text 28"/>
          <p:cNvSpPr/>
          <p:nvPr/>
        </p:nvSpPr>
        <p:spPr>
          <a:xfrm>
            <a:off x="4864608" y="3657600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Toute évolution significative déclenche une révision du PPA. C'est Pauline NICOLLET qui coordonne.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1a75f6b-9f0c-4117-866e-d976872d3962">
      <Terms xmlns="http://schemas.microsoft.com/office/infopath/2007/PartnerControls"/>
    </lcf76f155ced4ddcb4097134ff3c332f>
    <TaxCatchAll xmlns="d05eda34-1ab1-4f6c-bee3-96babacabb7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132BE6669C1A46B2BD3D0DEC96DB9D" ma:contentTypeVersion="11" ma:contentTypeDescription="Crée un document." ma:contentTypeScope="" ma:versionID="a1fefc32a9a46c1fa9198acbbde7a2df">
  <xsd:schema xmlns:xsd="http://www.w3.org/2001/XMLSchema" xmlns:xs="http://www.w3.org/2001/XMLSchema" xmlns:p="http://schemas.microsoft.com/office/2006/metadata/properties" xmlns:ns2="11a75f6b-9f0c-4117-866e-d976872d3962" xmlns:ns3="d05eda34-1ab1-4f6c-bee3-96babacabb77" targetNamespace="http://schemas.microsoft.com/office/2006/metadata/properties" ma:root="true" ma:fieldsID="50e11e57830712525bd79af1b8bcbfd0" ns2:_="" ns3:_="">
    <xsd:import namespace="11a75f6b-9f0c-4117-866e-d976872d3962"/>
    <xsd:import namespace="d05eda34-1ab1-4f6c-bee3-96babacabb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a75f6b-9f0c-4117-866e-d976872d39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Balises d’images" ma:readOnly="false" ma:fieldId="{5cf76f15-5ced-4ddc-b409-7134ff3c332f}" ma:taxonomyMulti="true" ma:sspId="58e6350a-2842-429a-96e4-c27b38efd5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5eda34-1ab1-4f6c-bee3-96babacabb77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b085e320-836a-40fa-9732-8dfe97e9577b}" ma:internalName="TaxCatchAll" ma:showField="CatchAllData" ma:web="d05eda34-1ab1-4f6c-bee3-96babacabb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8B1FCA-075E-4F8A-8D7F-AAD461B5FDC1}">
  <ds:schemaRefs>
    <ds:schemaRef ds:uri="http://schemas.microsoft.com/office/2006/metadata/properties"/>
    <ds:schemaRef ds:uri="http://schemas.microsoft.com/office/infopath/2007/PartnerControls"/>
    <ds:schemaRef ds:uri="11a75f6b-9f0c-4117-866e-d976872d3962"/>
    <ds:schemaRef ds:uri="d05eda34-1ab1-4f6c-bee3-96babacabb77"/>
  </ds:schemaRefs>
</ds:datastoreItem>
</file>

<file path=customXml/itemProps2.xml><?xml version="1.0" encoding="utf-8"?>
<ds:datastoreItem xmlns:ds="http://schemas.openxmlformats.org/officeDocument/2006/customXml" ds:itemID="{9AF25E33-8E3B-44FD-904B-BA6EA7E995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a75f6b-9f0c-4117-866e-d976872d3962"/>
    <ds:schemaRef ds:uri="d05eda34-1ab1-4f6c-bee3-96babacabb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A538B53-C885-4B21-B338-9BF93D32AA0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Affichage à l'écran (16:9)</PresentationFormat>
  <Paragraphs>0</Paragraphs>
  <Slides>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4</cp:revision>
  <dcterms:created xsi:type="dcterms:W3CDTF">2026-04-21T05:34:55Z</dcterms:created>
  <dcterms:modified xsi:type="dcterms:W3CDTF">2026-05-25T10:25:48Z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0x0101008E132BE6669C1A46B2BD3D0DEC96DB9D</vt:lpwstr>
  </property>
  <property fmtid="{D5CDD505-2E9C-101B-9397-08002B2CF9AE}" pid="3" name="MediaServiceImageTags">
    <vt:lpwstr/>
  </property>
</Properties>
</file>