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58" r:id="rId7"/>
    <p:sldId id="259" r:id="rId8"/>
    <p:sldId id="260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0BF581-F6AB-892A-B1E2-E391DEE2BBE5}" v="5" dt="2026-05-21T08:48:08.9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oise Salles" userId="S::esalles_viveo-services.com#ext#@viveoservices.onmicrosoft.com::fe1b8b6b-907c-494e-8f29-b28b2f7bb4d3" providerId="AD" clId="Web-{DB0BF581-F6AB-892A-B1E2-E391DEE2BBE5}"/>
    <pc:docChg chg="modSld">
      <pc:chgData name="Eloise Salles" userId="S::esalles_viveo-services.com#ext#@viveoservices.onmicrosoft.com::fe1b8b6b-907c-494e-8f29-b28b2f7bb4d3" providerId="AD" clId="Web-{DB0BF581-F6AB-892A-B1E2-E391DEE2BBE5}" dt="2026-05-21T08:48:08.960" v="4" actId="20577"/>
      <pc:docMkLst>
        <pc:docMk/>
      </pc:docMkLst>
      <pc:sldChg chg="modSp">
        <pc:chgData name="Eloise Salles" userId="S::esalles_viveo-services.com#ext#@viveoservices.onmicrosoft.com::fe1b8b6b-907c-494e-8f29-b28b2f7bb4d3" providerId="AD" clId="Web-{DB0BF581-F6AB-892A-B1E2-E391DEE2BBE5}" dt="2026-05-21T08:48:08.960" v="4" actId="20577"/>
        <pc:sldMkLst>
          <pc:docMk/>
          <pc:sldMk cId="0" sldId="256"/>
        </pc:sldMkLst>
        <pc:spChg chg="mod">
          <ac:chgData name="Eloise Salles" userId="S::esalles_viveo-services.com#ext#@viveoservices.onmicrosoft.com::fe1b8b6b-907c-494e-8f29-b28b2f7bb4d3" providerId="AD" clId="Web-{DB0BF581-F6AB-892A-B1E2-E391DEE2BBE5}" dt="2026-05-21T08:48:08.960" v="4" actId="20577"/>
          <ac:spMkLst>
            <pc:docMk/>
            <pc:sldMk cId="0" sldId="256"/>
            <ac:spMk id="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82082F-390D-4CAF-9861-42FE27691893}" type="datetimeFigureOut">
              <a:t>5/21/2026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1CFA12-E950-479F-940C-876A6E1D9C5E}" type="slidenum"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1458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0" y="54864"/>
            <a:ext cx="3474720" cy="5088636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274320" y="3474720"/>
            <a:ext cx="1097280" cy="1097280"/>
          </a:xfrm>
          <a:prstGeom prst="ellipse">
            <a:avLst/>
          </a:prstGeom>
          <a:solidFill>
            <a:srgbClr val="E8940A">
              <a:alpha val="15000"/>
            </a:srgbClr>
          </a:solidFill>
          <a:ln w="12700">
            <a:solidFill>
              <a:srgbClr val="E8940A">
                <a:alpha val="1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389120" y="-182880"/>
            <a:ext cx="731520" cy="731520"/>
          </a:xfrm>
          <a:prstGeom prst="ellipse">
            <a:avLst/>
          </a:prstGeom>
          <a:solidFill>
            <a:srgbClr val="5A8FBF">
              <a:alpha val="20000"/>
            </a:srgbClr>
          </a:solidFill>
          <a:ln w="12700">
            <a:solidFill>
              <a:srgbClr val="5A8FBF">
                <a:alpha val="2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937760" y="4114800"/>
            <a:ext cx="502920" cy="502920"/>
          </a:xfrm>
          <a:prstGeom prst="ellipse">
            <a:avLst/>
          </a:prstGeom>
          <a:solidFill>
            <a:srgbClr val="E8940A">
              <a:alpha val="25000"/>
            </a:srgbClr>
          </a:solidFill>
          <a:ln w="12700">
            <a:solidFill>
              <a:srgbClr val="E8940A">
                <a:alpha val="25000"/>
              </a:srgbClr>
            </a:solidFill>
            <a:prstDash val="solid"/>
          </a:ln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146304"/>
            <a:ext cx="1592885" cy="1124712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1417320"/>
            <a:ext cx="5029200" cy="64008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320040" y="1572768"/>
            <a:ext cx="5120640" cy="146304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r>
              <a:rPr lang="en-US" sz="3400" b="1">
                <a:solidFill>
                  <a:srgbClr val="1A2E4A"/>
                </a:solidFill>
                <a:latin typeface="Arial"/>
                <a:ea typeface="Arial" pitchFamily="34" charset="-122"/>
                <a:cs typeface="Arial"/>
              </a:rPr>
              <a:t>Observation de l'état de Santé et </a:t>
            </a:r>
            <a:r>
              <a:rPr lang="en-US" sz="3400" b="1" err="1">
                <a:solidFill>
                  <a:srgbClr val="1A2E4A"/>
                </a:solidFill>
                <a:latin typeface="Arial"/>
                <a:ea typeface="Arial" pitchFamily="34" charset="-122"/>
                <a:cs typeface="Arial"/>
              </a:rPr>
              <a:t>Repérage</a:t>
            </a:r>
            <a:r>
              <a:rPr lang="en-US" sz="3400" b="1">
                <a:solidFill>
                  <a:srgbClr val="1A2E4A"/>
                </a:solidFill>
                <a:latin typeface="Arial"/>
                <a:ea typeface="Arial" pitchFamily="34" charset="-122"/>
                <a:cs typeface="Arial"/>
              </a:rPr>
              <a:t> de la </a:t>
            </a:r>
            <a:r>
              <a:rPr lang="en-US" sz="3400" b="1" err="1">
                <a:solidFill>
                  <a:srgbClr val="1A2E4A"/>
                </a:solidFill>
                <a:latin typeface="Arial"/>
                <a:ea typeface="Arial" pitchFamily="34" charset="-122"/>
                <a:cs typeface="Arial"/>
              </a:rPr>
              <a:t>Fragilité</a:t>
            </a:r>
            <a:endParaRPr lang="en-US" sz="3400" err="1">
              <a:latin typeface="Arial"/>
              <a:cs typeface="Arial"/>
            </a:endParaRPr>
          </a:p>
        </p:txBody>
      </p:sp>
      <p:sp>
        <p:nvSpPr>
          <p:cNvPr id="10" name="Shape 7"/>
          <p:cNvSpPr/>
          <p:nvPr/>
        </p:nvSpPr>
        <p:spPr>
          <a:xfrm>
            <a:off x="320040" y="3246120"/>
            <a:ext cx="1211580" cy="310896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320040" y="3246120"/>
            <a:ext cx="12115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👁️ Observer</a:t>
            </a:r>
            <a:endParaRPr lang="en-US" sz="900"/>
          </a:p>
        </p:txBody>
      </p:sp>
      <p:sp>
        <p:nvSpPr>
          <p:cNvPr id="12" name="Shape 9"/>
          <p:cNvSpPr/>
          <p:nvPr/>
        </p:nvSpPr>
        <p:spPr>
          <a:xfrm>
            <a:off x="1604772" y="3246120"/>
            <a:ext cx="1211580" cy="310896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1604772" y="3246120"/>
            <a:ext cx="12115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🔔 Alerter</a:t>
            </a:r>
            <a:endParaRPr lang="en-US" sz="900"/>
          </a:p>
        </p:txBody>
      </p:sp>
      <p:sp>
        <p:nvSpPr>
          <p:cNvPr id="14" name="Shape 11"/>
          <p:cNvSpPr/>
          <p:nvPr/>
        </p:nvSpPr>
        <p:spPr>
          <a:xfrm>
            <a:off x="2889504" y="3246120"/>
            <a:ext cx="1211580" cy="310896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2889504" y="3246120"/>
            <a:ext cx="12115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📞 Signaler</a:t>
            </a:r>
            <a:endParaRPr lang="en-US" sz="900"/>
          </a:p>
        </p:txBody>
      </p:sp>
      <p:sp>
        <p:nvSpPr>
          <p:cNvPr id="16" name="Shape 13"/>
          <p:cNvSpPr/>
          <p:nvPr/>
        </p:nvSpPr>
        <p:spPr>
          <a:xfrm>
            <a:off x="4174236" y="3246120"/>
            <a:ext cx="1211580" cy="310896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4174236" y="3246120"/>
            <a:ext cx="12115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🛡️ Protéger</a:t>
            </a:r>
            <a:endParaRPr lang="en-US" sz="900"/>
          </a:p>
        </p:txBody>
      </p:sp>
      <p:sp>
        <p:nvSpPr>
          <p:cNvPr id="18" name="Text 15"/>
          <p:cNvSpPr/>
          <p:nvPr/>
        </p:nvSpPr>
        <p:spPr>
          <a:xfrm>
            <a:off x="320040" y="374904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i="1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Vivéo-PROC-PREV-SANTE-011  —  Critères HAS 1.1 / 3.6</a:t>
            </a:r>
            <a:endParaRPr lang="en-US" sz="950"/>
          </a:p>
        </p:txBody>
      </p:sp>
      <p:sp>
        <p:nvSpPr>
          <p:cNvPr id="19" name="Text 16"/>
          <p:cNvSpPr/>
          <p:nvPr/>
        </p:nvSpPr>
        <p:spPr>
          <a:xfrm>
            <a:off x="5852160" y="54864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🎓  Formation interne</a:t>
            </a:r>
            <a:endParaRPr lang="en-US" sz="1100"/>
          </a:p>
        </p:txBody>
      </p:sp>
      <p:sp>
        <p:nvSpPr>
          <p:cNvPr id="20" name="Text 17"/>
          <p:cNvSpPr/>
          <p:nvPr/>
        </p:nvSpPr>
        <p:spPr>
          <a:xfrm>
            <a:off x="5852160" y="1005840"/>
            <a:ext cx="3108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INT-11</a:t>
            </a:r>
            <a:endParaRPr lang="en-US" sz="1300"/>
          </a:p>
        </p:txBody>
      </p:sp>
      <p:sp>
        <p:nvSpPr>
          <p:cNvPr id="21" name="Text 18"/>
          <p:cNvSpPr/>
          <p:nvPr/>
        </p:nvSpPr>
        <p:spPr>
          <a:xfrm>
            <a:off x="5852160" y="1463040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Équipe ADVF</a:t>
            </a:r>
            <a:endParaRPr lang="en-US" sz="2200"/>
          </a:p>
        </p:txBody>
      </p:sp>
      <p:sp>
        <p:nvSpPr>
          <p:cNvPr id="22" name="Shape 19"/>
          <p:cNvSpPr/>
          <p:nvPr/>
        </p:nvSpPr>
        <p:spPr>
          <a:xfrm>
            <a:off x="6766560" y="2212848"/>
            <a:ext cx="1280160" cy="45720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5852160" y="237744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 Toulouse</a:t>
            </a:r>
            <a:endParaRPr lang="en-US" sz="1100"/>
          </a:p>
        </p:txBody>
      </p:sp>
      <p:sp>
        <p:nvSpPr>
          <p:cNvPr id="24" name="Shape 2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228600" y="4828032"/>
            <a:ext cx="868680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i="1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 — Prévention Santé et Repérage de la Fragilité</a:t>
            </a:r>
            <a:endParaRPr lang="en-US" sz="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8120" y="91440"/>
            <a:ext cx="1280160" cy="804672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01168" y="164592"/>
            <a:ext cx="256032" cy="25603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66928" y="91440"/>
            <a:ext cx="7040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 Votre rôle : observer et alerter — pas soigner</a:t>
            </a:r>
            <a:endParaRPr lang="en-US" sz="1900"/>
          </a:p>
        </p:txBody>
      </p:sp>
      <p:sp>
        <p:nvSpPr>
          <p:cNvPr id="6" name="Text 3"/>
          <p:cNvSpPr/>
          <p:nvPr/>
        </p:nvSpPr>
        <p:spPr>
          <a:xfrm>
            <a:off x="566928" y="566928"/>
            <a:ext cx="7040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Vivéo-PROC-PREV-SANTE-011  —  Critères HAS 1.1 / 3.6</a:t>
            </a:r>
            <a:endParaRPr lang="en-US" sz="900"/>
          </a:p>
        </p:txBody>
      </p:sp>
      <p:sp>
        <p:nvSpPr>
          <p:cNvPr id="7" name="Shape 4"/>
          <p:cNvSpPr/>
          <p:nvPr/>
        </p:nvSpPr>
        <p:spPr>
          <a:xfrm>
            <a:off x="201168" y="868680"/>
            <a:ext cx="8741664" cy="22860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228600" y="4828032"/>
            <a:ext cx="777240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 — Formation interne</a:t>
            </a:r>
            <a:endParaRPr lang="en-US" sz="800"/>
          </a:p>
        </p:txBody>
      </p:sp>
      <p:sp>
        <p:nvSpPr>
          <p:cNvPr id="10" name="Text 7"/>
          <p:cNvSpPr/>
          <p:nvPr/>
        </p:nvSpPr>
        <p:spPr>
          <a:xfrm>
            <a:off x="8046720" y="4828032"/>
            <a:ext cx="82296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/ 5</a:t>
            </a:r>
            <a:endParaRPr lang="en-US" sz="800"/>
          </a:p>
        </p:txBody>
      </p:sp>
      <p:sp>
        <p:nvSpPr>
          <p:cNvPr id="11" name="Shape 8"/>
          <p:cNvSpPr/>
          <p:nvPr/>
        </p:nvSpPr>
        <p:spPr>
          <a:xfrm>
            <a:off x="201168" y="1005840"/>
            <a:ext cx="4160520" cy="1572768"/>
          </a:xfrm>
          <a:prstGeom prst="roundRect">
            <a:avLst>
              <a:gd name="adj" fmla="val 11628"/>
            </a:avLst>
          </a:prstGeom>
          <a:solidFill>
            <a:srgbClr val="E8F5E8"/>
          </a:solidFill>
          <a:ln w="19050">
            <a:solidFill>
              <a:srgbClr val="A8D5A2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365760" y="1143000"/>
            <a:ext cx="566928" cy="566928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>
                <a:alpha val="60000"/>
              </a:srgbClr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365760" y="114300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>
                <a:solidFill>
                  <a:srgbClr val="000000"/>
                </a:solidFill>
              </a:rPr>
              <a:t>👁️</a:t>
            </a:r>
            <a:endParaRPr lang="en-US" sz="1900"/>
          </a:p>
        </p:txBody>
      </p:sp>
      <p:sp>
        <p:nvSpPr>
          <p:cNvPr id="14" name="Text 11"/>
          <p:cNvSpPr/>
          <p:nvPr/>
        </p:nvSpPr>
        <p:spPr>
          <a:xfrm>
            <a:off x="1042416" y="1170432"/>
            <a:ext cx="31729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 que vous faites</a:t>
            </a:r>
            <a:endParaRPr lang="en-US" sz="1250"/>
          </a:p>
        </p:txBody>
      </p:sp>
      <p:sp>
        <p:nvSpPr>
          <p:cNvPr id="15" name="Text 12"/>
          <p:cNvSpPr/>
          <p:nvPr/>
        </p:nvSpPr>
        <p:spPr>
          <a:xfrm>
            <a:off x="384048" y="1810512"/>
            <a:ext cx="379476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Observer les signes physiques et comportementaux. Signaler. Tracer dans le cahier de liaison.</a:t>
            </a:r>
            <a:endParaRPr lang="en-US" sz="1000"/>
          </a:p>
        </p:txBody>
      </p:sp>
      <p:sp>
        <p:nvSpPr>
          <p:cNvPr id="16" name="Shape 13"/>
          <p:cNvSpPr/>
          <p:nvPr/>
        </p:nvSpPr>
        <p:spPr>
          <a:xfrm>
            <a:off x="201168" y="2743200"/>
            <a:ext cx="4160520" cy="1572768"/>
          </a:xfrm>
          <a:prstGeom prst="roundRect">
            <a:avLst>
              <a:gd name="adj" fmla="val 11628"/>
            </a:avLst>
          </a:prstGeom>
          <a:solidFill>
            <a:srgbClr val="FDECEA"/>
          </a:solidFill>
          <a:ln w="19050">
            <a:solidFill>
              <a:srgbClr val="F4A8A0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365760" y="2880360"/>
            <a:ext cx="566928" cy="566928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>
                <a:alpha val="6000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365760" y="288036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>
                <a:solidFill>
                  <a:srgbClr val="000000"/>
                </a:solidFill>
              </a:rPr>
              <a:t>🚫</a:t>
            </a:r>
            <a:endParaRPr lang="en-US" sz="1900"/>
          </a:p>
        </p:txBody>
      </p:sp>
      <p:sp>
        <p:nvSpPr>
          <p:cNvPr id="19" name="Text 16"/>
          <p:cNvSpPr/>
          <p:nvPr/>
        </p:nvSpPr>
        <p:spPr>
          <a:xfrm>
            <a:off x="1042416" y="2907792"/>
            <a:ext cx="31729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 que vous ne faites pas</a:t>
            </a:r>
            <a:endParaRPr lang="en-US" sz="1250"/>
          </a:p>
        </p:txBody>
      </p:sp>
      <p:sp>
        <p:nvSpPr>
          <p:cNvPr id="20" name="Text 17"/>
          <p:cNvSpPr/>
          <p:nvPr/>
        </p:nvSpPr>
        <p:spPr>
          <a:xfrm>
            <a:off x="384048" y="3547872"/>
            <a:ext cx="379476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Administrer des médicaments. Évaluer l'état médical. Contacter le médecin sans mandat.</a:t>
            </a:r>
            <a:endParaRPr lang="en-US" sz="1000"/>
          </a:p>
        </p:txBody>
      </p:sp>
      <p:sp>
        <p:nvSpPr>
          <p:cNvPr id="21" name="Shape 18"/>
          <p:cNvSpPr/>
          <p:nvPr/>
        </p:nvSpPr>
        <p:spPr>
          <a:xfrm>
            <a:off x="4681728" y="1005840"/>
            <a:ext cx="4160520" cy="1572768"/>
          </a:xfrm>
          <a:prstGeom prst="roundRect">
            <a:avLst>
              <a:gd name="adj" fmla="val 11628"/>
            </a:avLst>
          </a:prstGeom>
          <a:solidFill>
            <a:srgbClr val="EEF4FB"/>
          </a:solidFill>
          <a:ln w="19050">
            <a:solidFill>
              <a:srgbClr val="93C5E8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4846320" y="1143000"/>
            <a:ext cx="566928" cy="566928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>
                <a:alpha val="60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4846320" y="114300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>
                <a:solidFill>
                  <a:srgbClr val="000000"/>
                </a:solidFill>
              </a:rPr>
              <a:t>📝</a:t>
            </a:r>
            <a:endParaRPr lang="en-US" sz="1900"/>
          </a:p>
        </p:txBody>
      </p:sp>
      <p:sp>
        <p:nvSpPr>
          <p:cNvPr id="24" name="Text 21"/>
          <p:cNvSpPr/>
          <p:nvPr/>
        </p:nvSpPr>
        <p:spPr>
          <a:xfrm>
            <a:off x="5522976" y="1170432"/>
            <a:ext cx="31729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Pourquoi tracer ?</a:t>
            </a:r>
            <a:endParaRPr lang="en-US" sz="1250"/>
          </a:p>
        </p:txBody>
      </p:sp>
      <p:sp>
        <p:nvSpPr>
          <p:cNvPr id="25" name="Text 22"/>
          <p:cNvSpPr/>
          <p:nvPr/>
        </p:nvSpPr>
        <p:spPr>
          <a:xfrm>
            <a:off x="4864608" y="1810512"/>
            <a:ext cx="379476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 observation non tracée est une observation perdue. Le cahier de liaison est votre outil de communication.</a:t>
            </a:r>
            <a:endParaRPr lang="en-US" sz="1000"/>
          </a:p>
        </p:txBody>
      </p:sp>
      <p:sp>
        <p:nvSpPr>
          <p:cNvPr id="26" name="Shape 23"/>
          <p:cNvSpPr/>
          <p:nvPr/>
        </p:nvSpPr>
        <p:spPr>
          <a:xfrm>
            <a:off x="4681728" y="2743200"/>
            <a:ext cx="4160520" cy="1572768"/>
          </a:xfrm>
          <a:prstGeom prst="roundRect">
            <a:avLst>
              <a:gd name="adj" fmla="val 11628"/>
            </a:avLst>
          </a:prstGeom>
          <a:solidFill>
            <a:srgbClr val="FFF9E6"/>
          </a:solidFill>
          <a:ln w="19050">
            <a:solidFill>
              <a:srgbClr val="F0C840"/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4846320" y="2880360"/>
            <a:ext cx="566928" cy="566928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>
                <a:alpha val="60000"/>
              </a:srgbClr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4846320" y="288036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>
                <a:solidFill>
                  <a:srgbClr val="000000"/>
                </a:solidFill>
              </a:rPr>
              <a:t>📞</a:t>
            </a:r>
            <a:endParaRPr lang="en-US" sz="1900"/>
          </a:p>
        </p:txBody>
      </p:sp>
      <p:sp>
        <p:nvSpPr>
          <p:cNvPr id="29" name="Text 26"/>
          <p:cNvSpPr/>
          <p:nvPr/>
        </p:nvSpPr>
        <p:spPr>
          <a:xfrm>
            <a:off x="5522976" y="2907792"/>
            <a:ext cx="31729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Dans le doute</a:t>
            </a:r>
            <a:endParaRPr lang="en-US" sz="1250"/>
          </a:p>
        </p:txBody>
      </p:sp>
      <p:sp>
        <p:nvSpPr>
          <p:cNvPr id="30" name="Text 27"/>
          <p:cNvSpPr/>
          <p:nvPr/>
        </p:nvSpPr>
        <p:spPr>
          <a:xfrm>
            <a:off x="4864608" y="3547872"/>
            <a:ext cx="379476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Appelez Pauline NICOLLET. Mieux vaut un faux positif qu'un signal ignoré.</a:t>
            </a:r>
            <a:endParaRPr lang="en-US" sz="1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8120" y="91440"/>
            <a:ext cx="1280160" cy="804672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01168" y="164592"/>
            <a:ext cx="256032" cy="25603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66928" y="91440"/>
            <a:ext cx="7040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⚠️  Signes d'alerte à repérer</a:t>
            </a:r>
            <a:endParaRPr lang="en-US" sz="1900"/>
          </a:p>
        </p:txBody>
      </p:sp>
      <p:sp>
        <p:nvSpPr>
          <p:cNvPr id="6" name="Text 3"/>
          <p:cNvSpPr/>
          <p:nvPr/>
        </p:nvSpPr>
        <p:spPr>
          <a:xfrm>
            <a:off x="566928" y="566928"/>
            <a:ext cx="7040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Vivéo-PROC-PREV-SANTE-011  —  Critères HAS 1.1 / 3.6</a:t>
            </a:r>
            <a:endParaRPr lang="en-US" sz="900"/>
          </a:p>
        </p:txBody>
      </p:sp>
      <p:sp>
        <p:nvSpPr>
          <p:cNvPr id="7" name="Shape 4"/>
          <p:cNvSpPr/>
          <p:nvPr/>
        </p:nvSpPr>
        <p:spPr>
          <a:xfrm>
            <a:off x="201168" y="868680"/>
            <a:ext cx="8741664" cy="22860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228600" y="4828032"/>
            <a:ext cx="777240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 — Formation interne</a:t>
            </a:r>
            <a:endParaRPr lang="en-US" sz="800"/>
          </a:p>
        </p:txBody>
      </p:sp>
      <p:sp>
        <p:nvSpPr>
          <p:cNvPr id="10" name="Text 7"/>
          <p:cNvSpPr/>
          <p:nvPr/>
        </p:nvSpPr>
        <p:spPr>
          <a:xfrm>
            <a:off x="8046720" y="4828032"/>
            <a:ext cx="82296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/ 5</a:t>
            </a:r>
            <a:endParaRPr lang="en-US" sz="800"/>
          </a:p>
        </p:txBody>
      </p:sp>
      <p:sp>
        <p:nvSpPr>
          <p:cNvPr id="11" name="Shape 8"/>
          <p:cNvSpPr/>
          <p:nvPr/>
        </p:nvSpPr>
        <p:spPr>
          <a:xfrm>
            <a:off x="201168" y="1005840"/>
            <a:ext cx="4160520" cy="3712464"/>
          </a:xfrm>
          <a:prstGeom prst="roundRect">
            <a:avLst>
              <a:gd name="adj" fmla="val 5419"/>
            </a:avLst>
          </a:prstGeom>
          <a:solidFill>
            <a:srgbClr val="FDECEA"/>
          </a:solidFill>
          <a:ln w="19050">
            <a:solidFill>
              <a:srgbClr val="E5E7EB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201168" y="1005840"/>
            <a:ext cx="4160520" cy="475488"/>
          </a:xfrm>
          <a:prstGeom prst="roundRect">
            <a:avLst>
              <a:gd name="adj" fmla="val 42308"/>
            </a:avLst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201168" y="1280160"/>
            <a:ext cx="4160520" cy="20116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320040" y="1078992"/>
            <a:ext cx="3977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🚨  Signes urgents — appeler le 15</a:t>
            </a:r>
            <a:endParaRPr lang="en-US" sz="1250"/>
          </a:p>
        </p:txBody>
      </p:sp>
      <p:sp>
        <p:nvSpPr>
          <p:cNvPr id="15" name="Text 12"/>
          <p:cNvSpPr/>
          <p:nvPr/>
        </p:nvSpPr>
        <p:spPr>
          <a:xfrm>
            <a:off x="347472" y="1572768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😵  Perte de connaissance ou confusion soudaine sévère</a:t>
            </a:r>
            <a:endParaRPr lang="en-US" sz="1050"/>
          </a:p>
        </p:txBody>
      </p:sp>
      <p:sp>
        <p:nvSpPr>
          <p:cNvPr id="16" name="Text 13"/>
          <p:cNvSpPr/>
          <p:nvPr/>
        </p:nvSpPr>
        <p:spPr>
          <a:xfrm>
            <a:off x="347472" y="2048256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😮‍💨  Difficulté respiratoire importante</a:t>
            </a:r>
            <a:endParaRPr lang="en-US" sz="1050"/>
          </a:p>
        </p:txBody>
      </p:sp>
      <p:sp>
        <p:nvSpPr>
          <p:cNvPr id="17" name="Text 14"/>
          <p:cNvSpPr/>
          <p:nvPr/>
        </p:nvSpPr>
        <p:spPr>
          <a:xfrm>
            <a:off x="347472" y="2523744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💔  Douleur thoracique intense</a:t>
            </a:r>
            <a:endParaRPr lang="en-US" sz="1050"/>
          </a:p>
        </p:txBody>
      </p:sp>
      <p:sp>
        <p:nvSpPr>
          <p:cNvPr id="18" name="Text 15"/>
          <p:cNvSpPr/>
          <p:nvPr/>
        </p:nvSpPr>
        <p:spPr>
          <a:xfrm>
            <a:off x="347472" y="2999232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🗣️  Paralysie ou trouble de la parole brutal</a:t>
            </a:r>
            <a:endParaRPr lang="en-US" sz="1050"/>
          </a:p>
        </p:txBody>
      </p:sp>
      <p:sp>
        <p:nvSpPr>
          <p:cNvPr id="19" name="Text 16"/>
          <p:cNvSpPr/>
          <p:nvPr/>
        </p:nvSpPr>
        <p:spPr>
          <a:xfrm>
            <a:off x="347472" y="3474720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🩸  Chute avec blessure grave apparente</a:t>
            </a:r>
            <a:endParaRPr lang="en-US" sz="1050"/>
          </a:p>
        </p:txBody>
      </p:sp>
      <p:sp>
        <p:nvSpPr>
          <p:cNvPr id="20" name="Shape 17"/>
          <p:cNvSpPr/>
          <p:nvPr/>
        </p:nvSpPr>
        <p:spPr>
          <a:xfrm>
            <a:off x="4773168" y="1005840"/>
            <a:ext cx="4169664" cy="3712464"/>
          </a:xfrm>
          <a:prstGeom prst="roundRect">
            <a:avLst>
              <a:gd name="adj" fmla="val 5419"/>
            </a:avLst>
          </a:prstGeom>
          <a:solidFill>
            <a:srgbClr val="EEF4FB"/>
          </a:solidFill>
          <a:ln w="19050">
            <a:solidFill>
              <a:srgbClr val="E5E7EB"/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4773168" y="1005840"/>
            <a:ext cx="4169664" cy="475488"/>
          </a:xfrm>
          <a:prstGeom prst="roundRect">
            <a:avLst>
              <a:gd name="adj" fmla="val 42308"/>
            </a:avLst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4773168" y="1280160"/>
            <a:ext cx="4169664" cy="20116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4892040" y="1078992"/>
            <a:ext cx="3977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🔔  Signes non urgents — signaler ≤ 24h</a:t>
            </a:r>
            <a:endParaRPr lang="en-US" sz="1250"/>
          </a:p>
        </p:txBody>
      </p:sp>
      <p:sp>
        <p:nvSpPr>
          <p:cNvPr id="24" name="Text 21"/>
          <p:cNvSpPr/>
          <p:nvPr/>
        </p:nvSpPr>
        <p:spPr>
          <a:xfrm>
            <a:off x="4919472" y="1572768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⚖️  Perte de poids rapide visible</a:t>
            </a:r>
            <a:endParaRPr lang="en-US" sz="1050"/>
          </a:p>
        </p:txBody>
      </p:sp>
      <p:sp>
        <p:nvSpPr>
          <p:cNvPr id="25" name="Text 22"/>
          <p:cNvSpPr/>
          <p:nvPr/>
        </p:nvSpPr>
        <p:spPr>
          <a:xfrm>
            <a:off x="4919472" y="2048256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😴  Fatigue inhabituelle, difficulté à se lever</a:t>
            </a:r>
            <a:endParaRPr lang="en-US" sz="1050"/>
          </a:p>
        </p:txBody>
      </p:sp>
      <p:sp>
        <p:nvSpPr>
          <p:cNvPr id="26" name="Text 23"/>
          <p:cNvSpPr/>
          <p:nvPr/>
        </p:nvSpPr>
        <p:spPr>
          <a:xfrm>
            <a:off x="4919472" y="2523744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🤕  Plaies, hématomes ou rougeurs inexpliqués</a:t>
            </a:r>
            <a:endParaRPr lang="en-US" sz="1050"/>
          </a:p>
        </p:txBody>
      </p:sp>
      <p:sp>
        <p:nvSpPr>
          <p:cNvPr id="27" name="Text 24"/>
          <p:cNvSpPr/>
          <p:nvPr/>
        </p:nvSpPr>
        <p:spPr>
          <a:xfrm>
            <a:off x="4919472" y="2999232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💊  Pilulier non vidé ou médicaments accumulés</a:t>
            </a:r>
            <a:endParaRPr lang="en-US" sz="1050"/>
          </a:p>
        </p:txBody>
      </p:sp>
      <p:sp>
        <p:nvSpPr>
          <p:cNvPr id="28" name="Text 25"/>
          <p:cNvSpPr/>
          <p:nvPr/>
        </p:nvSpPr>
        <p:spPr>
          <a:xfrm>
            <a:off x="4919472" y="3474720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🌡️  Signes de déshydratation (lèvres sèches)</a:t>
            </a:r>
            <a:endParaRPr lang="en-US" sz="105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8120" y="91440"/>
            <a:ext cx="1280160" cy="804672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01168" y="164592"/>
            <a:ext cx="256032" cy="25603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66928" y="91440"/>
            <a:ext cx="7040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💬  Cas pratique — urgence au domicile</a:t>
            </a:r>
            <a:endParaRPr lang="en-US" sz="1900"/>
          </a:p>
        </p:txBody>
      </p:sp>
      <p:sp>
        <p:nvSpPr>
          <p:cNvPr id="6" name="Text 3"/>
          <p:cNvSpPr/>
          <p:nvPr/>
        </p:nvSpPr>
        <p:spPr>
          <a:xfrm>
            <a:off x="566928" y="566928"/>
            <a:ext cx="7040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Vivéo-PROC-PREV-SANTE-011  —  Critères HAS 1.1 / 3.6</a:t>
            </a:r>
            <a:endParaRPr lang="en-US" sz="900"/>
          </a:p>
        </p:txBody>
      </p:sp>
      <p:sp>
        <p:nvSpPr>
          <p:cNvPr id="7" name="Shape 4"/>
          <p:cNvSpPr/>
          <p:nvPr/>
        </p:nvSpPr>
        <p:spPr>
          <a:xfrm>
            <a:off x="201168" y="868680"/>
            <a:ext cx="8741664" cy="22860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228600" y="4828032"/>
            <a:ext cx="777240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 — Formation interne</a:t>
            </a:r>
            <a:endParaRPr lang="en-US" sz="800"/>
          </a:p>
        </p:txBody>
      </p:sp>
      <p:sp>
        <p:nvSpPr>
          <p:cNvPr id="10" name="Text 7"/>
          <p:cNvSpPr/>
          <p:nvPr/>
        </p:nvSpPr>
        <p:spPr>
          <a:xfrm>
            <a:off x="8046720" y="4828032"/>
            <a:ext cx="82296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/ 5</a:t>
            </a:r>
            <a:endParaRPr lang="en-US" sz="800"/>
          </a:p>
        </p:txBody>
      </p:sp>
      <p:sp>
        <p:nvSpPr>
          <p:cNvPr id="11" name="Shape 8"/>
          <p:cNvSpPr/>
          <p:nvPr/>
        </p:nvSpPr>
        <p:spPr>
          <a:xfrm>
            <a:off x="201168" y="987552"/>
            <a:ext cx="8741664" cy="822960"/>
          </a:xfrm>
          <a:prstGeom prst="roundRect">
            <a:avLst>
              <a:gd name="adj" fmla="val 20000"/>
            </a:avLst>
          </a:prstGeom>
          <a:solidFill>
            <a:srgbClr val="FFF9E6"/>
          </a:solidFill>
          <a:ln w="19050">
            <a:solidFill>
              <a:srgbClr val="F0C84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274320" y="1152144"/>
            <a:ext cx="493776" cy="493776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274320" y="1152144"/>
            <a:ext cx="493776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>
                <a:solidFill>
                  <a:srgbClr val="000000"/>
                </a:solidFill>
              </a:rPr>
              <a:t>💬</a:t>
            </a:r>
            <a:endParaRPr lang="en-US" sz="1600"/>
          </a:p>
        </p:txBody>
      </p:sp>
      <p:sp>
        <p:nvSpPr>
          <p:cNvPr id="14" name="Text 11"/>
          <p:cNvSpPr/>
          <p:nvPr/>
        </p:nvSpPr>
        <p:spPr>
          <a:xfrm>
            <a:off x="896112" y="1078992"/>
            <a:ext cx="788212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 arrivant chez Mme L, vous la trouvez confuse, elle ne vous reconnaît pas et a du mal à articuler. Elle dit avoir très mal à la tête.</a:t>
            </a:r>
            <a:endParaRPr lang="en-US" sz="1100"/>
          </a:p>
        </p:txBody>
      </p:sp>
      <p:sp>
        <p:nvSpPr>
          <p:cNvPr id="15" name="Shape 12"/>
          <p:cNvSpPr/>
          <p:nvPr/>
        </p:nvSpPr>
        <p:spPr>
          <a:xfrm>
            <a:off x="201168" y="1920240"/>
            <a:ext cx="4160520" cy="2724912"/>
          </a:xfrm>
          <a:prstGeom prst="roundRect">
            <a:avLst>
              <a:gd name="adj" fmla="val 7383"/>
            </a:avLst>
          </a:prstGeom>
          <a:solidFill>
            <a:srgbClr val="E8F5E8"/>
          </a:solidFill>
          <a:ln w="19050">
            <a:solidFill>
              <a:srgbClr val="A8D5A2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320040" y="1993392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>
                <a:solidFill>
                  <a:srgbClr val="2D5A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Réponse correcte</a:t>
            </a:r>
            <a:endParaRPr lang="en-US" sz="1300"/>
          </a:p>
        </p:txBody>
      </p:sp>
      <p:sp>
        <p:nvSpPr>
          <p:cNvPr id="17" name="Text 14"/>
          <p:cNvSpPr/>
          <p:nvPr/>
        </p:nvSpPr>
        <p:spPr>
          <a:xfrm>
            <a:off x="320040" y="2468880"/>
            <a:ext cx="3931920" cy="20299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>
                <a:solidFill>
                  <a:srgbClr val="2D5A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Appeler immédiatement le 15 (suspicion d'AVC).</a:t>
            </a:r>
            <a:endParaRPr lang="en-US" sz="1100"/>
          </a:p>
          <a:p>
            <a:pPr marL="0" indent="0">
              <a:buNone/>
            </a:pPr>
            <a:r>
              <a:rPr lang="en-US" sz="1100">
                <a:solidFill>
                  <a:srgbClr val="2D5A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Rester auprès d'elle. Ne pas lui donner à boire ni à manger.</a:t>
            </a:r>
            <a:endParaRPr lang="en-US" sz="1100"/>
          </a:p>
          <a:p>
            <a:pPr marL="0" indent="0">
              <a:buNone/>
            </a:pPr>
            <a:r>
              <a:rPr lang="en-US" sz="1100">
                <a:solidFill>
                  <a:srgbClr val="2D5A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Prévenir Pauline NICOLLET.</a:t>
            </a:r>
            <a:endParaRPr lang="en-US" sz="1100"/>
          </a:p>
          <a:p>
            <a:pPr marL="0" indent="0">
              <a:buNone/>
            </a:pPr>
            <a:r>
              <a:rPr lang="en-US" sz="1100">
                <a:solidFill>
                  <a:srgbClr val="2D5A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 pas quitter les lieux avant les secours.</a:t>
            </a:r>
            <a:endParaRPr lang="en-US" sz="1100"/>
          </a:p>
        </p:txBody>
      </p:sp>
      <p:sp>
        <p:nvSpPr>
          <p:cNvPr id="18" name="Shape 15"/>
          <p:cNvSpPr/>
          <p:nvPr/>
        </p:nvSpPr>
        <p:spPr>
          <a:xfrm>
            <a:off x="4773168" y="1920240"/>
            <a:ext cx="4169664" cy="2724912"/>
          </a:xfrm>
          <a:prstGeom prst="roundRect">
            <a:avLst>
              <a:gd name="adj" fmla="val 7383"/>
            </a:avLst>
          </a:prstGeom>
          <a:solidFill>
            <a:srgbClr val="FDECEA"/>
          </a:solidFill>
          <a:ln w="19050">
            <a:solidFill>
              <a:srgbClr val="F4A8A0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4892040" y="1993392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❌  Réponse incorrecte</a:t>
            </a:r>
            <a:endParaRPr lang="en-US" sz="1300"/>
          </a:p>
        </p:txBody>
      </p:sp>
      <p:sp>
        <p:nvSpPr>
          <p:cNvPr id="20" name="Text 17"/>
          <p:cNvSpPr/>
          <p:nvPr/>
        </p:nvSpPr>
        <p:spPr>
          <a:xfrm>
            <a:off x="4892040" y="2468880"/>
            <a:ext cx="3931920" cy="20299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Attendre que ça passe.</a:t>
            </a:r>
            <a:endParaRPr lang="en-US" sz="1100"/>
          </a:p>
          <a:p>
            <a:pPr marL="0" indent="0">
              <a:buNone/>
            </a:pPr>
            <a:r>
              <a:rPr lang="en-US" sz="110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Lui donner de l'aspirine.</a:t>
            </a:r>
            <a:endParaRPr lang="en-US" sz="1100"/>
          </a:p>
          <a:p>
            <a:pPr marL="0" indent="0">
              <a:buNone/>
            </a:pPr>
            <a:r>
              <a:rPr lang="en-US" sz="110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Appeler la famille avant le 15.</a:t>
            </a:r>
            <a:endParaRPr lang="en-US" sz="1100"/>
          </a:p>
          <a:p>
            <a:pPr marL="0" indent="0">
              <a:buNone/>
            </a:pPr>
            <a:r>
              <a:rPr lang="en-US" sz="110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Partir en estimant que la famille s'en chargera.</a:t>
            </a:r>
            <a:endParaRPr lang="en-US" sz="11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8120" y="91440"/>
            <a:ext cx="1280160" cy="804672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01168" y="164592"/>
            <a:ext cx="256032" cy="25603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66928" y="91440"/>
            <a:ext cx="7040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 Ce qu'il faut retenir</a:t>
            </a:r>
            <a:endParaRPr lang="en-US" sz="1900"/>
          </a:p>
        </p:txBody>
      </p:sp>
      <p:sp>
        <p:nvSpPr>
          <p:cNvPr id="6" name="Text 3"/>
          <p:cNvSpPr/>
          <p:nvPr/>
        </p:nvSpPr>
        <p:spPr>
          <a:xfrm>
            <a:off x="566928" y="566928"/>
            <a:ext cx="7040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Vivéo-PROC-PREV-SANTE-011  —  Critères HAS 1.1 / 3.6</a:t>
            </a:r>
            <a:endParaRPr lang="en-US" sz="900"/>
          </a:p>
        </p:txBody>
      </p:sp>
      <p:sp>
        <p:nvSpPr>
          <p:cNvPr id="7" name="Shape 4"/>
          <p:cNvSpPr/>
          <p:nvPr/>
        </p:nvSpPr>
        <p:spPr>
          <a:xfrm>
            <a:off x="201168" y="868680"/>
            <a:ext cx="8741664" cy="22860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228600" y="4828032"/>
            <a:ext cx="777240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 — Formation interne</a:t>
            </a:r>
            <a:endParaRPr lang="en-US" sz="800"/>
          </a:p>
        </p:txBody>
      </p:sp>
      <p:sp>
        <p:nvSpPr>
          <p:cNvPr id="10" name="Text 7"/>
          <p:cNvSpPr/>
          <p:nvPr/>
        </p:nvSpPr>
        <p:spPr>
          <a:xfrm>
            <a:off x="8046720" y="4828032"/>
            <a:ext cx="82296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/ 5</a:t>
            </a:r>
            <a:endParaRPr lang="en-US" sz="800"/>
          </a:p>
        </p:txBody>
      </p:sp>
      <p:sp>
        <p:nvSpPr>
          <p:cNvPr id="11" name="Text 8"/>
          <p:cNvSpPr/>
          <p:nvPr/>
        </p:nvSpPr>
        <p:spPr>
          <a:xfrm>
            <a:off x="274320" y="960120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i="1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4 réflexes essentiels 🚀</a:t>
            </a:r>
            <a:endParaRPr lang="en-US" sz="1150"/>
          </a:p>
        </p:txBody>
      </p:sp>
      <p:sp>
        <p:nvSpPr>
          <p:cNvPr id="12" name="Shape 9"/>
          <p:cNvSpPr/>
          <p:nvPr/>
        </p:nvSpPr>
        <p:spPr>
          <a:xfrm>
            <a:off x="201168" y="1389888"/>
            <a:ext cx="4160520" cy="1444752"/>
          </a:xfrm>
          <a:prstGeom prst="roundRect">
            <a:avLst>
              <a:gd name="adj" fmla="val 13924"/>
            </a:avLst>
          </a:prstGeom>
          <a:solidFill>
            <a:srgbClr val="EEF4F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38328" y="1527048"/>
            <a:ext cx="621792" cy="621792"/>
          </a:xfrm>
          <a:prstGeom prst="ellipse">
            <a:avLst/>
          </a:prstGeom>
          <a:solidFill>
            <a:srgbClr val="5A8FBF"/>
          </a:solidFill>
          <a:ln w="12700">
            <a:solidFill>
              <a:srgbClr val="5A8FBF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338328" y="1527048"/>
            <a:ext cx="621792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600"/>
          </a:p>
        </p:txBody>
      </p:sp>
      <p:sp>
        <p:nvSpPr>
          <p:cNvPr id="15" name="Text 12"/>
          <p:cNvSpPr/>
          <p:nvPr/>
        </p:nvSpPr>
        <p:spPr>
          <a:xfrm>
            <a:off x="3630168" y="1517904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>
                <a:solidFill>
                  <a:srgbClr val="000000"/>
                </a:solidFill>
              </a:rPr>
              <a:t>👁️</a:t>
            </a:r>
            <a:endParaRPr lang="en-US" sz="2200"/>
          </a:p>
        </p:txBody>
      </p:sp>
      <p:sp>
        <p:nvSpPr>
          <p:cNvPr id="16" name="Text 13"/>
          <p:cNvSpPr/>
          <p:nvPr/>
        </p:nvSpPr>
        <p:spPr>
          <a:xfrm>
            <a:off x="384048" y="2048256"/>
            <a:ext cx="3794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Votre rôle est d'observer et d'alerter — pas de soigner. Cette limite vous protège et protège la personne.</a:t>
            </a:r>
            <a:endParaRPr lang="en-US" sz="1050"/>
          </a:p>
        </p:txBody>
      </p:sp>
      <p:sp>
        <p:nvSpPr>
          <p:cNvPr id="17" name="Shape 14"/>
          <p:cNvSpPr/>
          <p:nvPr/>
        </p:nvSpPr>
        <p:spPr>
          <a:xfrm>
            <a:off x="201168" y="2999232"/>
            <a:ext cx="4160520" cy="1444752"/>
          </a:xfrm>
          <a:prstGeom prst="roundRect">
            <a:avLst>
              <a:gd name="adj" fmla="val 13924"/>
            </a:avLst>
          </a:prstGeom>
          <a:solidFill>
            <a:srgbClr val="F5F0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338328" y="3136392"/>
            <a:ext cx="621792" cy="621792"/>
          </a:xfrm>
          <a:prstGeom prst="ellipse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338328" y="3136392"/>
            <a:ext cx="621792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600"/>
          </a:p>
        </p:txBody>
      </p:sp>
      <p:sp>
        <p:nvSpPr>
          <p:cNvPr id="20" name="Text 17"/>
          <p:cNvSpPr/>
          <p:nvPr/>
        </p:nvSpPr>
        <p:spPr>
          <a:xfrm>
            <a:off x="3630168" y="3127248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>
                <a:solidFill>
                  <a:srgbClr val="000000"/>
                </a:solidFill>
              </a:rPr>
              <a:t>🚨</a:t>
            </a:r>
            <a:endParaRPr lang="en-US" sz="2200"/>
          </a:p>
        </p:txBody>
      </p:sp>
      <p:sp>
        <p:nvSpPr>
          <p:cNvPr id="21" name="Text 18"/>
          <p:cNvSpPr/>
          <p:nvPr/>
        </p:nvSpPr>
        <p:spPr>
          <a:xfrm>
            <a:off x="384048" y="3657600"/>
            <a:ext cx="3794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Face à tout signe urgent : appeler le 15 en priorité absolue, avant tout autre contact.</a:t>
            </a:r>
            <a:endParaRPr lang="en-US" sz="1050"/>
          </a:p>
        </p:txBody>
      </p:sp>
      <p:sp>
        <p:nvSpPr>
          <p:cNvPr id="22" name="Shape 19"/>
          <p:cNvSpPr/>
          <p:nvPr/>
        </p:nvSpPr>
        <p:spPr>
          <a:xfrm>
            <a:off x="4681728" y="1389888"/>
            <a:ext cx="4160520" cy="1444752"/>
          </a:xfrm>
          <a:prstGeom prst="roundRect">
            <a:avLst>
              <a:gd name="adj" fmla="val 13924"/>
            </a:avLst>
          </a:prstGeom>
          <a:solidFill>
            <a:srgbClr val="E8F5E8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4818888" y="1527048"/>
            <a:ext cx="621792" cy="621792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4818888" y="1527048"/>
            <a:ext cx="621792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600"/>
          </a:p>
        </p:txBody>
      </p:sp>
      <p:sp>
        <p:nvSpPr>
          <p:cNvPr id="25" name="Text 22"/>
          <p:cNvSpPr/>
          <p:nvPr/>
        </p:nvSpPr>
        <p:spPr>
          <a:xfrm>
            <a:off x="8110728" y="1517904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>
                <a:solidFill>
                  <a:srgbClr val="000000"/>
                </a:solidFill>
              </a:rPr>
              <a:t>📝</a:t>
            </a:r>
            <a:endParaRPr lang="en-US" sz="2200"/>
          </a:p>
        </p:txBody>
      </p:sp>
      <p:sp>
        <p:nvSpPr>
          <p:cNvPr id="26" name="Text 23"/>
          <p:cNvSpPr/>
          <p:nvPr/>
        </p:nvSpPr>
        <p:spPr>
          <a:xfrm>
            <a:off x="4864608" y="2048256"/>
            <a:ext cx="3794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Toute observation, même mineure, se trace dans le cahier de liaison immédiatement.</a:t>
            </a:r>
            <a:endParaRPr lang="en-US" sz="1050"/>
          </a:p>
        </p:txBody>
      </p:sp>
      <p:sp>
        <p:nvSpPr>
          <p:cNvPr id="27" name="Shape 24"/>
          <p:cNvSpPr/>
          <p:nvPr/>
        </p:nvSpPr>
        <p:spPr>
          <a:xfrm>
            <a:off x="4681728" y="2999232"/>
            <a:ext cx="4160520" cy="1444752"/>
          </a:xfrm>
          <a:prstGeom prst="roundRect">
            <a:avLst>
              <a:gd name="adj" fmla="val 13924"/>
            </a:avLst>
          </a:prstGeom>
          <a:solidFill>
            <a:srgbClr val="FFF9E6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4818888" y="3136392"/>
            <a:ext cx="621792" cy="62179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4818888" y="3136392"/>
            <a:ext cx="621792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600"/>
          </a:p>
        </p:txBody>
      </p:sp>
      <p:sp>
        <p:nvSpPr>
          <p:cNvPr id="30" name="Text 27"/>
          <p:cNvSpPr/>
          <p:nvPr/>
        </p:nvSpPr>
        <p:spPr>
          <a:xfrm>
            <a:off x="8110728" y="3127248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>
                <a:solidFill>
                  <a:srgbClr val="000000"/>
                </a:solidFill>
              </a:rPr>
              <a:t>📞</a:t>
            </a:r>
            <a:endParaRPr lang="en-US" sz="2200"/>
          </a:p>
        </p:txBody>
      </p:sp>
      <p:sp>
        <p:nvSpPr>
          <p:cNvPr id="31" name="Text 28"/>
          <p:cNvSpPr/>
          <p:nvPr/>
        </p:nvSpPr>
        <p:spPr>
          <a:xfrm>
            <a:off x="4864608" y="3657600"/>
            <a:ext cx="3794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Dans le doute : appeler Pauline NICOLLET. Toujours.</a:t>
            </a:r>
            <a:endParaRPr lang="en-US" sz="105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1a75f6b-9f0c-4117-866e-d976872d3962">
      <Terms xmlns="http://schemas.microsoft.com/office/infopath/2007/PartnerControls"/>
    </lcf76f155ced4ddcb4097134ff3c332f>
    <TaxCatchAll xmlns="d05eda34-1ab1-4f6c-bee3-96babacabb7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132BE6669C1A46B2BD3D0DEC96DB9D" ma:contentTypeVersion="11" ma:contentTypeDescription="Crée un document." ma:contentTypeScope="" ma:versionID="a1fefc32a9a46c1fa9198acbbde7a2df">
  <xsd:schema xmlns:xsd="http://www.w3.org/2001/XMLSchema" xmlns:xs="http://www.w3.org/2001/XMLSchema" xmlns:p="http://schemas.microsoft.com/office/2006/metadata/properties" xmlns:ns2="11a75f6b-9f0c-4117-866e-d976872d3962" xmlns:ns3="d05eda34-1ab1-4f6c-bee3-96babacabb77" targetNamespace="http://schemas.microsoft.com/office/2006/metadata/properties" ma:root="true" ma:fieldsID="50e11e57830712525bd79af1b8bcbfd0" ns2:_="" ns3:_="">
    <xsd:import namespace="11a75f6b-9f0c-4117-866e-d976872d3962"/>
    <xsd:import namespace="d05eda34-1ab1-4f6c-bee3-96babacabb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a75f6b-9f0c-4117-866e-d976872d39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Balises d’images" ma:readOnly="false" ma:fieldId="{5cf76f15-5ced-4ddc-b409-7134ff3c332f}" ma:taxonomyMulti="true" ma:sspId="58e6350a-2842-429a-96e4-c27b38efd5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5eda34-1ab1-4f6c-bee3-96babacabb77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b085e320-836a-40fa-9732-8dfe97e9577b}" ma:internalName="TaxCatchAll" ma:showField="CatchAllData" ma:web="d05eda34-1ab1-4f6c-bee3-96babacabb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D2FC1F-2118-4D82-9112-D3810B2ACC33}">
  <ds:schemaRefs>
    <ds:schemaRef ds:uri="11a75f6b-9f0c-4117-866e-d976872d3962"/>
    <ds:schemaRef ds:uri="d05eda34-1ab1-4f6c-bee3-96babacabb77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0D7FE62-1423-43C7-8D52-41047610F3F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BD0F47-139E-4011-AB0B-DFD480047C43}">
  <ds:schemaRefs>
    <ds:schemaRef ds:uri="11a75f6b-9f0c-4117-866e-d976872d3962"/>
    <ds:schemaRef ds:uri="d05eda34-1ab1-4f6c-bee3-96babacabb7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5</Slides>
  <Notes>5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revision>1</cp:revision>
  <dcterms:created xsi:type="dcterms:W3CDTF">2026-04-21T05:34:55Z</dcterms:created>
  <dcterms:modified xsi:type="dcterms:W3CDTF">2026-05-21T08:48:22Z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0x0101008E132BE6669C1A46B2BD3D0DEC96DB9D</vt:lpwstr>
  </property>
  <property fmtid="{D5CDD505-2E9C-101B-9397-08002B2CF9AE}" pid="3" name="MediaServiceImageTags">
    <vt:lpwstr/>
  </property>
</Properties>
</file>