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6BDA76-3663-7D4E-3A9C-0F10BA4C6BE7}" v="16" dt="2026-05-21T09:16:56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ise Salles" userId="S::esalles_viveo-services.com#ext#@viveoservices.onmicrosoft.com::fe1b8b6b-907c-494e-8f29-b28b2f7bb4d3" providerId="AD" clId="Web-{93A5BDDA-DE06-8C83-71DE-D0F76286CCD1}"/>
    <pc:docChg chg="addSld modSld">
      <pc:chgData name="Eloise Salles" userId="S::esalles_viveo-services.com#ext#@viveoservices.onmicrosoft.com::fe1b8b6b-907c-494e-8f29-b28b2f7bb4d3" providerId="AD" clId="Web-{93A5BDDA-DE06-8C83-71DE-D0F76286CCD1}" dt="2026-05-04T15:08:10.270" v="27" actId="20577"/>
      <pc:docMkLst>
        <pc:docMk/>
      </pc:docMkLst>
      <pc:sldChg chg="modSp">
        <pc:chgData name="Eloise Salles" userId="S::esalles_viveo-services.com#ext#@viveoservices.onmicrosoft.com::fe1b8b6b-907c-494e-8f29-b28b2f7bb4d3" providerId="AD" clId="Web-{93A5BDDA-DE06-8C83-71DE-D0F76286CCD1}" dt="2026-05-04T15:07:30.592" v="10" actId="20577"/>
        <pc:sldMkLst>
          <pc:docMk/>
          <pc:sldMk cId="0" sldId="256"/>
        </pc:sldMkLst>
        <pc:spChg chg="mod">
          <ac:chgData name="Eloise Salles" userId="S::esalles_viveo-services.com#ext#@viveoservices.onmicrosoft.com::fe1b8b6b-907c-494e-8f29-b28b2f7bb4d3" providerId="AD" clId="Web-{93A5BDDA-DE06-8C83-71DE-D0F76286CCD1}" dt="2026-05-04T15:07:30.592" v="10" actId="20577"/>
          <ac:spMkLst>
            <pc:docMk/>
            <pc:sldMk cId="0" sldId="256"/>
            <ac:spMk id="18" creationId="{00000000-0000-0000-0000-000000000000}"/>
          </ac:spMkLst>
        </pc:spChg>
      </pc:sldChg>
      <pc:sldChg chg="modSp">
        <pc:chgData name="Eloise Salles" userId="S::esalles_viveo-services.com#ext#@viveoservices.onmicrosoft.com::fe1b8b6b-907c-494e-8f29-b28b2f7bb4d3" providerId="AD" clId="Web-{93A5BDDA-DE06-8C83-71DE-D0F76286CCD1}" dt="2026-05-04T15:07:09.385" v="7" actId="20577"/>
        <pc:sldMkLst>
          <pc:docMk/>
          <pc:sldMk cId="0" sldId="257"/>
        </pc:sldMkLst>
        <pc:spChg chg="mod">
          <ac:chgData name="Eloise Salles" userId="S::esalles_viveo-services.com#ext#@viveoservices.onmicrosoft.com::fe1b8b6b-907c-494e-8f29-b28b2f7bb4d3" providerId="AD" clId="Web-{93A5BDDA-DE06-8C83-71DE-D0F76286CCD1}" dt="2026-05-04T15:07:09.385" v="7" actId="20577"/>
          <ac:spMkLst>
            <pc:docMk/>
            <pc:sldMk cId="0" sldId="257"/>
            <ac:spMk id="6" creationId="{00000000-0000-0000-0000-000000000000}"/>
          </ac:spMkLst>
        </pc:spChg>
      </pc:sldChg>
      <pc:sldChg chg="modSp">
        <pc:chgData name="Eloise Salles" userId="S::esalles_viveo-services.com#ext#@viveoservices.onmicrosoft.com::fe1b8b6b-907c-494e-8f29-b28b2f7bb4d3" providerId="AD" clId="Web-{93A5BDDA-DE06-8C83-71DE-D0F76286CCD1}" dt="2026-05-04T15:07:37.687" v="11" actId="20577"/>
        <pc:sldMkLst>
          <pc:docMk/>
          <pc:sldMk cId="0" sldId="258"/>
        </pc:sldMkLst>
        <pc:spChg chg="mod">
          <ac:chgData name="Eloise Salles" userId="S::esalles_viveo-services.com#ext#@viveoservices.onmicrosoft.com::fe1b8b6b-907c-494e-8f29-b28b2f7bb4d3" providerId="AD" clId="Web-{93A5BDDA-DE06-8C83-71DE-D0F76286CCD1}" dt="2026-05-04T15:07:37.687" v="11" actId="20577"/>
          <ac:spMkLst>
            <pc:docMk/>
            <pc:sldMk cId="0" sldId="258"/>
            <ac:spMk id="6" creationId="{00000000-0000-0000-0000-000000000000}"/>
          </ac:spMkLst>
        </pc:spChg>
      </pc:sldChg>
      <pc:sldChg chg="modSp">
        <pc:chgData name="Eloise Salles" userId="S::esalles_viveo-services.com#ext#@viveoservices.onmicrosoft.com::fe1b8b6b-907c-494e-8f29-b28b2f7bb4d3" providerId="AD" clId="Web-{93A5BDDA-DE06-8C83-71DE-D0F76286CCD1}" dt="2026-05-04T15:07:42.141" v="12" actId="20577"/>
        <pc:sldMkLst>
          <pc:docMk/>
          <pc:sldMk cId="0" sldId="259"/>
        </pc:sldMkLst>
        <pc:spChg chg="mod">
          <ac:chgData name="Eloise Salles" userId="S::esalles_viveo-services.com#ext#@viveoservices.onmicrosoft.com::fe1b8b6b-907c-494e-8f29-b28b2f7bb4d3" providerId="AD" clId="Web-{93A5BDDA-DE06-8C83-71DE-D0F76286CCD1}" dt="2026-05-04T15:07:42.141" v="12" actId="20577"/>
          <ac:spMkLst>
            <pc:docMk/>
            <pc:sldMk cId="0" sldId="259"/>
            <ac:spMk id="6" creationId="{00000000-0000-0000-0000-000000000000}"/>
          </ac:spMkLst>
        </pc:spChg>
      </pc:sldChg>
      <pc:sldChg chg="modSp">
        <pc:chgData name="Eloise Salles" userId="S::esalles_viveo-services.com#ext#@viveoservices.onmicrosoft.com::fe1b8b6b-907c-494e-8f29-b28b2f7bb4d3" providerId="AD" clId="Web-{93A5BDDA-DE06-8C83-71DE-D0F76286CCD1}" dt="2026-05-04T15:07:46.923" v="13" actId="20577"/>
        <pc:sldMkLst>
          <pc:docMk/>
          <pc:sldMk cId="0" sldId="260"/>
        </pc:sldMkLst>
        <pc:spChg chg="mod">
          <ac:chgData name="Eloise Salles" userId="S::esalles_viveo-services.com#ext#@viveoservices.onmicrosoft.com::fe1b8b6b-907c-494e-8f29-b28b2f7bb4d3" providerId="AD" clId="Web-{93A5BDDA-DE06-8C83-71DE-D0F76286CCD1}" dt="2026-05-04T15:07:46.923" v="13" actId="20577"/>
          <ac:spMkLst>
            <pc:docMk/>
            <pc:sldMk cId="0" sldId="260"/>
            <ac:spMk id="6" creationId="{00000000-0000-0000-0000-000000000000}"/>
          </ac:spMkLst>
        </pc:spChg>
      </pc:sldChg>
      <pc:sldChg chg="modSp add replId">
        <pc:chgData name="Eloise Salles" userId="S::esalles_viveo-services.com#ext#@viveoservices.onmicrosoft.com::fe1b8b6b-907c-494e-8f29-b28b2f7bb4d3" providerId="AD" clId="Web-{93A5BDDA-DE06-8C83-71DE-D0F76286CCD1}" dt="2026-05-04T15:08:10.270" v="27" actId="20577"/>
        <pc:sldMkLst>
          <pc:docMk/>
          <pc:sldMk cId="1307667390" sldId="261"/>
        </pc:sldMkLst>
        <pc:spChg chg="mod">
          <ac:chgData name="Eloise Salles" userId="S::esalles_viveo-services.com#ext#@viveoservices.onmicrosoft.com::fe1b8b6b-907c-494e-8f29-b28b2f7bb4d3" providerId="AD" clId="Web-{93A5BDDA-DE06-8C83-71DE-D0F76286CCD1}" dt="2026-05-04T15:08:10.270" v="27" actId="20577"/>
          <ac:spMkLst>
            <pc:docMk/>
            <pc:sldMk cId="1307667390" sldId="261"/>
            <ac:spMk id="21" creationId="{636A340B-43EA-2BBD-22CF-474B5C9E16AE}"/>
          </ac:spMkLst>
        </pc:spChg>
      </pc:sldChg>
    </pc:docChg>
  </pc:docChgLst>
  <pc:docChgLst>
    <pc:chgData name="Eloise Salles" userId="S::esalles_viveo-services.com#ext#@viveoservices.onmicrosoft.com::fe1b8b6b-907c-494e-8f29-b28b2f7bb4d3" providerId="AD" clId="Web-{3D6BDA76-3663-7D4E-3A9C-0F10BA4C6BE7}"/>
    <pc:docChg chg="modSld">
      <pc:chgData name="Eloise Salles" userId="S::esalles_viveo-services.com#ext#@viveoservices.onmicrosoft.com::fe1b8b6b-907c-494e-8f29-b28b2f7bb4d3" providerId="AD" clId="Web-{3D6BDA76-3663-7D4E-3A9C-0F10BA4C6BE7}" dt="2026-05-21T09:16:56.520" v="15" actId="20577"/>
      <pc:docMkLst>
        <pc:docMk/>
      </pc:docMkLst>
      <pc:sldChg chg="modSp">
        <pc:chgData name="Eloise Salles" userId="S::esalles_viveo-services.com#ext#@viveoservices.onmicrosoft.com::fe1b8b6b-907c-494e-8f29-b28b2f7bb4d3" providerId="AD" clId="Web-{3D6BDA76-3663-7D4E-3A9C-0F10BA4C6BE7}" dt="2026-05-21T09:16:56.520" v="15" actId="20577"/>
        <pc:sldMkLst>
          <pc:docMk/>
          <pc:sldMk cId="0" sldId="259"/>
        </pc:sldMkLst>
        <pc:spChg chg="mod">
          <ac:chgData name="Eloise Salles" userId="S::esalles_viveo-services.com#ext#@viveoservices.onmicrosoft.com::fe1b8b6b-907c-494e-8f29-b28b2f7bb4d3" providerId="AD" clId="Web-{3D6BDA76-3663-7D4E-3A9C-0F10BA4C6BE7}" dt="2026-05-21T09:16:56.520" v="15" actId="20577"/>
          <ac:spMkLst>
            <pc:docMk/>
            <pc:sldMk cId="0" sldId="259"/>
            <ac:spMk id="1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2E296-04C7-4536-8891-B9F2A63C0398}" type="datetimeFigureOut">
              <a:t>21/05/2026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104C9C-C045-4214-B5FD-5F19ECDA0964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6491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5F275-B231-3EAE-1C43-DC67EF9A7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241437-8662-F529-5507-282DE04EB2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3B021E-AFB3-0F64-3D1F-B6878220CD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78B67B-6F52-5255-9EA8-B1D94ECC14E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76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0" y="54864"/>
            <a:ext cx="3474720" cy="5088636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-274320" y="3474720"/>
            <a:ext cx="1097280" cy="1097280"/>
          </a:xfrm>
          <a:prstGeom prst="ellipse">
            <a:avLst/>
          </a:prstGeom>
          <a:solidFill>
            <a:srgbClr val="E8940A">
              <a:alpha val="15000"/>
            </a:srgbClr>
          </a:solidFill>
          <a:ln w="12700">
            <a:solidFill>
              <a:srgbClr val="E8940A">
                <a:alpha val="1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389120" y="-182880"/>
            <a:ext cx="731520" cy="731520"/>
          </a:xfrm>
          <a:prstGeom prst="ellipse">
            <a:avLst/>
          </a:prstGeom>
          <a:solidFill>
            <a:srgbClr val="5A8FBF">
              <a:alpha val="20000"/>
            </a:srgbClr>
          </a:solidFill>
          <a:ln w="12700">
            <a:solidFill>
              <a:srgbClr val="5A8FBF">
                <a:alpha val="2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937760" y="4114800"/>
            <a:ext cx="502920" cy="502920"/>
          </a:xfrm>
          <a:prstGeom prst="ellipse">
            <a:avLst/>
          </a:prstGeom>
          <a:solidFill>
            <a:srgbClr val="E8940A">
              <a:alpha val="25000"/>
            </a:srgbClr>
          </a:solidFill>
          <a:ln w="12700">
            <a:solidFill>
              <a:srgbClr val="E8940A">
                <a:alpha val="25000"/>
              </a:srgbClr>
            </a:solidFill>
            <a:prstDash val="solid"/>
          </a:ln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46304"/>
            <a:ext cx="1592885" cy="1124712"/>
          </a:xfrm>
          <a:prstGeom prst="rect">
            <a:avLst/>
          </a:prstGeom>
        </p:spPr>
      </p:pic>
      <p:sp>
        <p:nvSpPr>
          <p:cNvPr id="8" name="Shape 5"/>
          <p:cNvSpPr/>
          <p:nvPr/>
        </p:nvSpPr>
        <p:spPr>
          <a:xfrm>
            <a:off x="320040" y="1417320"/>
            <a:ext cx="5029200" cy="64008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20040" y="1572768"/>
            <a:ext cx="51206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Recueil du Consentement Éclairé</a:t>
            </a:r>
            <a:endParaRPr lang="en-US" sz="3400" dirty="0"/>
          </a:p>
        </p:txBody>
      </p:sp>
      <p:sp>
        <p:nvSpPr>
          <p:cNvPr id="10" name="Shape 7"/>
          <p:cNvSpPr/>
          <p:nvPr/>
        </p:nvSpPr>
        <p:spPr>
          <a:xfrm>
            <a:off x="320040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320040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Information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1604772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1604772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🆓 Liberté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2889504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2889504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Consentement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4174236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174236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↩️ Refus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320040" y="3749040"/>
            <a:ext cx="5120640" cy="2743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95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Vivéo-PROC-CONSENT-006  —  </a:t>
            </a:r>
            <a:r>
              <a:rPr lang="en-US" sz="950" i="1" dirty="0" err="1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Critère</a:t>
            </a:r>
            <a:r>
              <a:rPr lang="en-US" sz="95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 HAS 1.</a:t>
            </a:r>
            <a:r>
              <a:rPr lang="en-US" sz="90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7 (standard)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19" name="Text 16"/>
          <p:cNvSpPr/>
          <p:nvPr/>
        </p:nvSpPr>
        <p:spPr>
          <a:xfrm>
            <a:off x="5852160" y="5486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🎓  Formation interne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852160" y="1005840"/>
            <a:ext cx="3108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INT-07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5852160" y="1463040"/>
            <a:ext cx="31089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Équipe ADVF</a:t>
            </a:r>
            <a:endParaRPr lang="en-US" sz="2200" dirty="0"/>
          </a:p>
        </p:txBody>
      </p:sp>
      <p:sp>
        <p:nvSpPr>
          <p:cNvPr id="22" name="Shape 19"/>
          <p:cNvSpPr/>
          <p:nvPr/>
        </p:nvSpPr>
        <p:spPr>
          <a:xfrm>
            <a:off x="6766560" y="2212848"/>
            <a:ext cx="1280160" cy="45720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852160" y="23774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Toulouse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228600" y="4828032"/>
            <a:ext cx="86868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Recueil du Consentement Éclairé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🧭  Un consentement valide, c'est quoi ?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90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Vivéo-PROC-CONSENT-006  —  </a:t>
            </a:r>
            <a:r>
              <a:rPr lang="en-US" sz="900" i="1" dirty="0" err="1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Critère</a:t>
            </a:r>
            <a:r>
              <a:rPr lang="en-US" sz="90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 HAS 1.7 (standard)</a:t>
            </a:r>
            <a:endParaRPr lang="en-US" sz="900" i="1" dirty="0">
              <a:solidFill>
                <a:srgbClr val="6B7280"/>
              </a:solidFill>
              <a:latin typeface="Arial"/>
              <a:cs typeface="Arial"/>
            </a:endParaRPr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/ 5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100584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65760" y="114300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65760" y="1143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000000"/>
                </a:solidFill>
              </a:rPr>
              <a:t>🆓</a:t>
            </a:r>
            <a:endParaRPr lang="en-US" sz="1900" dirty="0"/>
          </a:p>
        </p:txBody>
      </p:sp>
      <p:sp>
        <p:nvSpPr>
          <p:cNvPr id="14" name="Text 11"/>
          <p:cNvSpPr/>
          <p:nvPr/>
        </p:nvSpPr>
        <p:spPr>
          <a:xfrm>
            <a:off x="1042416" y="117043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Libre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384048" y="181051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Sans pression ni conditionnement de l'accompagnement.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201168" y="274320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EEF4FB"/>
          </a:solidFill>
          <a:ln w="19050">
            <a:solidFill>
              <a:srgbClr val="93C5E8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65760" y="288036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365760" y="288036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000000"/>
                </a:solidFill>
              </a:rPr>
              <a:t>💡</a:t>
            </a:r>
            <a:endParaRPr lang="en-US" sz="1900" dirty="0"/>
          </a:p>
        </p:txBody>
      </p:sp>
      <p:sp>
        <p:nvSpPr>
          <p:cNvPr id="19" name="Text 16"/>
          <p:cNvSpPr/>
          <p:nvPr/>
        </p:nvSpPr>
        <p:spPr>
          <a:xfrm>
            <a:off x="1042416" y="290779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Éclairé</a:t>
            </a:r>
            <a:endParaRPr lang="en-US" sz="1250" dirty="0"/>
          </a:p>
        </p:txBody>
      </p:sp>
      <p:sp>
        <p:nvSpPr>
          <p:cNvPr id="20" name="Text 17"/>
          <p:cNvSpPr/>
          <p:nvPr/>
        </p:nvSpPr>
        <p:spPr>
          <a:xfrm>
            <a:off x="384048" y="354787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Après information claire, complète et compréhensible.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4681728" y="100584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FFF9E6"/>
          </a:solidFill>
          <a:ln w="19050">
            <a:solidFill>
              <a:srgbClr val="F0C840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4846320" y="114300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846320" y="114300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000000"/>
                </a:solidFill>
              </a:rPr>
              <a:t>🎯</a:t>
            </a:r>
            <a:endParaRPr lang="en-US" sz="1900" dirty="0"/>
          </a:p>
        </p:txBody>
      </p:sp>
      <p:sp>
        <p:nvSpPr>
          <p:cNvPr id="24" name="Text 21"/>
          <p:cNvSpPr/>
          <p:nvPr/>
        </p:nvSpPr>
        <p:spPr>
          <a:xfrm>
            <a:off x="5522976" y="117043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Spécifique</a:t>
            </a:r>
            <a:endParaRPr lang="en-US" sz="1250" dirty="0"/>
          </a:p>
        </p:txBody>
      </p:sp>
      <p:sp>
        <p:nvSpPr>
          <p:cNvPr id="25" name="Text 22"/>
          <p:cNvSpPr/>
          <p:nvPr/>
        </p:nvSpPr>
        <p:spPr>
          <a:xfrm>
            <a:off x="4864608" y="181051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 un acte précis — pas un accord global et indéfini.</a:t>
            </a:r>
            <a:endParaRPr lang="en-US" sz="1000" dirty="0"/>
          </a:p>
        </p:txBody>
      </p:sp>
      <p:sp>
        <p:nvSpPr>
          <p:cNvPr id="26" name="Shape 23"/>
          <p:cNvSpPr/>
          <p:nvPr/>
        </p:nvSpPr>
        <p:spPr>
          <a:xfrm>
            <a:off x="4681728" y="2743200"/>
            <a:ext cx="4160520" cy="1572768"/>
          </a:xfrm>
          <a:prstGeom prst="roundRect">
            <a:avLst>
              <a:gd name="adj" fmla="val 11628"/>
            </a:avLst>
          </a:prstGeom>
          <a:solidFill>
            <a:srgbClr val="F5F0FF"/>
          </a:solidFill>
          <a:ln w="19050">
            <a:solidFill>
              <a:srgbClr val="C4A8F0"/>
            </a:solidFill>
            <a:prstDash val="solid"/>
          </a:ln>
        </p:spPr>
      </p:sp>
      <p:sp>
        <p:nvSpPr>
          <p:cNvPr id="27" name="Shape 24"/>
          <p:cNvSpPr/>
          <p:nvPr/>
        </p:nvSpPr>
        <p:spPr>
          <a:xfrm>
            <a:off x="4846320" y="2880360"/>
            <a:ext cx="566928" cy="566928"/>
          </a:xfrm>
          <a:prstGeom prst="ellipse">
            <a:avLst/>
          </a:prstGeom>
          <a:solidFill>
            <a:srgbClr val="FFFFFF">
              <a:alpha val="75000"/>
            </a:srgbClr>
          </a:solidFill>
          <a:ln w="12700">
            <a:solidFill>
              <a:srgbClr val="FFFFFF">
                <a:alpha val="60000"/>
              </a:srgbClr>
            </a:solidFill>
            <a:prstDash val="solid"/>
          </a:ln>
        </p:spPr>
      </p:sp>
      <p:sp>
        <p:nvSpPr>
          <p:cNvPr id="28" name="Text 25"/>
          <p:cNvSpPr/>
          <p:nvPr/>
        </p:nvSpPr>
        <p:spPr>
          <a:xfrm>
            <a:off x="4846320" y="288036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900" dirty="0">
                <a:solidFill>
                  <a:srgbClr val="000000"/>
                </a:solidFill>
              </a:rPr>
              <a:t>↩️</a:t>
            </a:r>
            <a:endParaRPr lang="en-US" sz="1900" dirty="0"/>
          </a:p>
        </p:txBody>
      </p:sp>
      <p:sp>
        <p:nvSpPr>
          <p:cNvPr id="29" name="Text 26"/>
          <p:cNvSpPr/>
          <p:nvPr/>
        </p:nvSpPr>
        <p:spPr>
          <a:xfrm>
            <a:off x="5522976" y="2907792"/>
            <a:ext cx="317296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Révocable</a:t>
            </a:r>
            <a:endParaRPr lang="en-US" sz="1250" dirty="0"/>
          </a:p>
        </p:txBody>
      </p:sp>
      <p:sp>
        <p:nvSpPr>
          <p:cNvPr id="30" name="Text 27"/>
          <p:cNvSpPr/>
          <p:nvPr/>
        </p:nvSpPr>
        <p:spPr>
          <a:xfrm>
            <a:off x="4864608" y="3547872"/>
            <a:ext cx="379476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00" dirty="0">
                <a:solidFill>
                  <a:srgbClr val="3D4A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Retirable à tout moment, sans aucune conséquence sur la prise en charge.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💬  Comment demander au quotidien ?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900" i="1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Vivéo-PROC-CONSENT-006  —  Critère HAS 1.7 (standard)</a:t>
            </a:r>
            <a:endParaRPr lang="en-US" sz="900" i="1" dirty="0">
              <a:solidFill>
                <a:srgbClr val="6B7280"/>
              </a:solidFill>
              <a:latin typeface="Arial"/>
              <a:cs typeface="Arial"/>
            </a:endParaRPr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/ 5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1005840"/>
            <a:ext cx="4160520" cy="3712464"/>
          </a:xfrm>
          <a:prstGeom prst="roundRect">
            <a:avLst>
              <a:gd name="adj" fmla="val 5419"/>
            </a:avLst>
          </a:prstGeom>
          <a:solidFill>
            <a:srgbClr val="E8F5E8"/>
          </a:solidFill>
          <a:ln w="19050">
            <a:solidFill>
              <a:srgbClr val="E5E7EB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01168" y="1005840"/>
            <a:ext cx="4160520" cy="475488"/>
          </a:xfrm>
          <a:prstGeom prst="roundRect">
            <a:avLst>
              <a:gd name="adj" fmla="val 42308"/>
            </a:avLst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201168" y="1280160"/>
            <a:ext cx="4160520" cy="201168"/>
          </a:xfrm>
          <a:prstGeom prst="rect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20040" y="1078992"/>
            <a:ext cx="3977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Formulations qui fonctionnent</a:t>
            </a:r>
            <a:endParaRPr lang="en-US" sz="1250" dirty="0"/>
          </a:p>
        </p:txBody>
      </p:sp>
      <p:sp>
        <p:nvSpPr>
          <p:cNvPr id="15" name="Text 12"/>
          <p:cNvSpPr/>
          <p:nvPr/>
        </p:nvSpPr>
        <p:spPr>
          <a:xfrm>
            <a:off x="347472" y="1572768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🗣️  « Est-ce que je peux vous aider à vous lever ? »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347472" y="2048256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🛁  « Vous êtes d'accord pour votre toilette maintenant ? »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347472" y="2523744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🍽️  « Je prépare votre repas — cela vous convient ? »</a:t>
            </a:r>
            <a:endParaRPr lang="en-US" sz="1050" dirty="0"/>
          </a:p>
        </p:txBody>
      </p:sp>
      <p:sp>
        <p:nvSpPr>
          <p:cNvPr id="18" name="Text 15"/>
          <p:cNvSpPr/>
          <p:nvPr/>
        </p:nvSpPr>
        <p:spPr>
          <a:xfrm>
            <a:off x="347472" y="2999232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🛏️  « Je range votre chambre aujourd'hui ? »</a:t>
            </a:r>
            <a:endParaRPr lang="en-US" sz="1050" dirty="0"/>
          </a:p>
        </p:txBody>
      </p:sp>
      <p:sp>
        <p:nvSpPr>
          <p:cNvPr id="19" name="Shape 16"/>
          <p:cNvSpPr/>
          <p:nvPr/>
        </p:nvSpPr>
        <p:spPr>
          <a:xfrm>
            <a:off x="4773168" y="1005840"/>
            <a:ext cx="4169664" cy="3712464"/>
          </a:xfrm>
          <a:prstGeom prst="roundRect">
            <a:avLst>
              <a:gd name="adj" fmla="val 5419"/>
            </a:avLst>
          </a:prstGeom>
          <a:solidFill>
            <a:srgbClr val="FDECEA"/>
          </a:solidFill>
          <a:ln w="19050">
            <a:solidFill>
              <a:srgbClr val="E5E7EB"/>
            </a:solidFill>
            <a:prstDash val="solid"/>
          </a:ln>
        </p:spPr>
      </p:sp>
      <p:sp>
        <p:nvSpPr>
          <p:cNvPr id="20" name="Shape 17"/>
          <p:cNvSpPr/>
          <p:nvPr/>
        </p:nvSpPr>
        <p:spPr>
          <a:xfrm>
            <a:off x="4773168" y="1005840"/>
            <a:ext cx="4169664" cy="475488"/>
          </a:xfrm>
          <a:prstGeom prst="roundRect">
            <a:avLst>
              <a:gd name="adj" fmla="val 42308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4773168" y="1280160"/>
            <a:ext cx="4169664" cy="201168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892040" y="1078992"/>
            <a:ext cx="3977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🚫  Formulations à éviter</a:t>
            </a:r>
            <a:endParaRPr lang="en-US" sz="1250" dirty="0"/>
          </a:p>
        </p:txBody>
      </p:sp>
      <p:sp>
        <p:nvSpPr>
          <p:cNvPr id="23" name="Text 20"/>
          <p:cNvSpPr/>
          <p:nvPr/>
        </p:nvSpPr>
        <p:spPr>
          <a:xfrm>
            <a:off x="4919472" y="1572768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« Allez, on y va ! » (sans demander)</a:t>
            </a:r>
            <a:endParaRPr lang="en-US" sz="1050" dirty="0"/>
          </a:p>
        </p:txBody>
      </p:sp>
      <p:sp>
        <p:nvSpPr>
          <p:cNvPr id="24" name="Text 21"/>
          <p:cNvSpPr/>
          <p:nvPr/>
        </p:nvSpPr>
        <p:spPr>
          <a:xfrm>
            <a:off x="4919472" y="2048256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« C'est l'heure de votre toilette » (affirmatif)</a:t>
            </a:r>
            <a:endParaRPr lang="en-US" sz="1050" dirty="0"/>
          </a:p>
        </p:txBody>
      </p:sp>
      <p:sp>
        <p:nvSpPr>
          <p:cNvPr id="25" name="Text 22"/>
          <p:cNvSpPr/>
          <p:nvPr/>
        </p:nvSpPr>
        <p:spPr>
          <a:xfrm>
            <a:off x="4919472" y="2523744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« Il faut manger maintenant » (injonction)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4919472" y="2999232"/>
            <a:ext cx="3858768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Agir directement sans prévenir ni demander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💬  Cas pratique — troubles cognitifs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900" i="1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Vivéo-PROC-CONSENT-006  —  Critère HAS 1.7 (standard)</a:t>
            </a:r>
            <a:endParaRPr lang="en-US" sz="900">
              <a:latin typeface="Arial"/>
              <a:cs typeface="Arial"/>
            </a:endParaRPr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/ 5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201168" y="987552"/>
            <a:ext cx="8741664" cy="822960"/>
          </a:xfrm>
          <a:prstGeom prst="roundRect">
            <a:avLst>
              <a:gd name="adj" fmla="val 20000"/>
            </a:avLst>
          </a:prstGeom>
          <a:solidFill>
            <a:srgbClr val="FFF9E6"/>
          </a:solidFill>
          <a:ln w="19050">
            <a:solidFill>
              <a:srgbClr val="F0C84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274320" y="1152144"/>
            <a:ext cx="493776" cy="493776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274320" y="1152144"/>
            <a:ext cx="493776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000000"/>
                </a:solidFill>
              </a:rPr>
              <a:t>💬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896112" y="1078992"/>
            <a:ext cx="7882128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Mme Z, atteinte d'Alzheimer, repousse votre main lors de la toilette. Sa fille dit : « Faites-la quand même, elle ne sait plus ce qu'elle dit. »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201168" y="1920240"/>
            <a:ext cx="4160520" cy="2724912"/>
          </a:xfrm>
          <a:prstGeom prst="roundRect">
            <a:avLst>
              <a:gd name="adj" fmla="val 7383"/>
            </a:avLst>
          </a:prstGeom>
          <a:solidFill>
            <a:srgbClr val="E8F5E8"/>
          </a:solidFill>
          <a:ln w="19050">
            <a:solidFill>
              <a:srgbClr val="A8D5A2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320040" y="199339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5A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 Réponse adaptée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320040" y="2468880"/>
            <a:ext cx="3931920" cy="2029968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Respecter le </a:t>
            </a:r>
            <a:r>
              <a:rPr lang="en-US" sz="1100" dirty="0" err="1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refus</a:t>
            </a:r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 de </a:t>
            </a:r>
            <a:r>
              <a:rPr lang="en-US" sz="1100" dirty="0" err="1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Mme</a:t>
            </a:r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 Z.</a:t>
            </a:r>
            <a:endParaRPr lang="en-US" sz="11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1100" dirty="0" err="1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Expliquer</a:t>
            </a:r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 à la fille </a:t>
            </a:r>
            <a:r>
              <a:rPr lang="en-US" sz="1100" dirty="0" err="1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que</a:t>
            </a:r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 le </a:t>
            </a:r>
            <a:r>
              <a:rPr lang="en-US" sz="1100" dirty="0" err="1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consentement</a:t>
            </a:r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 </a:t>
            </a:r>
            <a:r>
              <a:rPr lang="en-US" sz="1100" dirty="0" err="1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reste</a:t>
            </a:r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 </a:t>
            </a:r>
            <a:r>
              <a:rPr lang="en-US" sz="1100" dirty="0" err="1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valable</a:t>
            </a:r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.</a:t>
            </a:r>
            <a:endParaRPr lang="en-US" sz="1100" dirty="0">
              <a:latin typeface="Arial"/>
              <a:cs typeface="Arial"/>
            </a:endParaRPr>
          </a:p>
          <a:p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Signaler à la </a:t>
            </a:r>
            <a:r>
              <a:rPr lang="en-US" sz="1100" dirty="0" err="1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coordinatrice</a:t>
            </a:r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 de </a:t>
            </a:r>
            <a:r>
              <a:rPr lang="en-US" sz="1100" dirty="0" err="1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secteur</a:t>
            </a:r>
            <a:r>
              <a:rPr lang="en-US" sz="1100" dirty="0">
                <a:solidFill>
                  <a:srgbClr val="2D5A35"/>
                </a:solidFill>
                <a:latin typeface="Arial"/>
                <a:ea typeface="Arial" pitchFamily="34" charset="-122"/>
                <a:cs typeface="Arial"/>
              </a:rPr>
              <a:t>.</a:t>
            </a:r>
            <a:endParaRPr lang="en-US" sz="1100" dirty="0">
              <a:latin typeface="Arial"/>
              <a:cs typeface="Arial"/>
            </a:endParaRPr>
          </a:p>
        </p:txBody>
      </p:sp>
      <p:sp>
        <p:nvSpPr>
          <p:cNvPr id="18" name="Shape 15"/>
          <p:cNvSpPr/>
          <p:nvPr/>
        </p:nvSpPr>
        <p:spPr>
          <a:xfrm>
            <a:off x="4773168" y="1920240"/>
            <a:ext cx="4169664" cy="2724912"/>
          </a:xfrm>
          <a:prstGeom prst="roundRect">
            <a:avLst>
              <a:gd name="adj" fmla="val 7383"/>
            </a:avLst>
          </a:prstGeom>
          <a:solidFill>
            <a:srgbClr val="FDECEA"/>
          </a:solidFill>
          <a:ln w="19050">
            <a:solidFill>
              <a:srgbClr val="F4A8A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892040" y="1993392"/>
            <a:ext cx="39319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❌  Réponse inadaptée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4892040" y="2468880"/>
            <a:ext cx="3931920" cy="20299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0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Réaliser la toilette pour faire plaisir à la famille.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B202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Ignorer la résistance en la qualifiant de trouble cognitif.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7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8120" y="91440"/>
            <a:ext cx="1280160" cy="804672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201168" y="164592"/>
            <a:ext cx="256032" cy="25603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566928" y="91440"/>
            <a:ext cx="7040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 Ce qu'il faut retenir</a:t>
            </a:r>
            <a:endParaRPr lang="en-US" sz="1900" dirty="0"/>
          </a:p>
        </p:txBody>
      </p:sp>
      <p:sp>
        <p:nvSpPr>
          <p:cNvPr id="6" name="Text 3"/>
          <p:cNvSpPr/>
          <p:nvPr/>
        </p:nvSpPr>
        <p:spPr>
          <a:xfrm>
            <a:off x="566928" y="566928"/>
            <a:ext cx="7040880" cy="219456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90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Vivéo-PROC-CONSENT-006  —  </a:t>
            </a:r>
            <a:r>
              <a:rPr lang="en-US" sz="900" i="1" dirty="0" err="1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Critère</a:t>
            </a:r>
            <a:r>
              <a:rPr lang="en-US" sz="90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 HAS 1.7 (standard)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7" name="Shape 4"/>
          <p:cNvSpPr/>
          <p:nvPr/>
        </p:nvSpPr>
        <p:spPr>
          <a:xfrm>
            <a:off x="201168" y="868680"/>
            <a:ext cx="8741664" cy="22860"/>
          </a:xfrm>
          <a:prstGeom prst="rect">
            <a:avLst/>
          </a:prstGeom>
          <a:solidFill>
            <a:srgbClr val="E5E7E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228600" y="4828032"/>
            <a:ext cx="77724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Formation interne</a:t>
            </a:r>
            <a:endParaRPr lang="en-US" sz="800" dirty="0"/>
          </a:p>
        </p:txBody>
      </p:sp>
      <p:sp>
        <p:nvSpPr>
          <p:cNvPr id="10" name="Text 7"/>
          <p:cNvSpPr/>
          <p:nvPr/>
        </p:nvSpPr>
        <p:spPr>
          <a:xfrm>
            <a:off x="8046720" y="4828032"/>
            <a:ext cx="82296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b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/ 5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274320" y="96012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4 réflexes essentiels 🚀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201168" y="1389888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EEF4FB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38328" y="1527048"/>
            <a:ext cx="621792" cy="621792"/>
          </a:xfrm>
          <a:prstGeom prst="ellipse">
            <a:avLst/>
          </a:prstGeom>
          <a:solidFill>
            <a:srgbClr val="5A8FBF"/>
          </a:solidFill>
          <a:ln w="12700">
            <a:solidFill>
              <a:srgbClr val="5A8FBF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38328" y="1527048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3630168" y="1517904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💡</a:t>
            </a:r>
            <a:endParaRPr lang="en-US" sz="2200" dirty="0"/>
          </a:p>
        </p:txBody>
      </p:sp>
      <p:sp>
        <p:nvSpPr>
          <p:cNvPr id="16" name="Text 13"/>
          <p:cNvSpPr/>
          <p:nvPr/>
        </p:nvSpPr>
        <p:spPr>
          <a:xfrm>
            <a:off x="384048" y="2048256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 consentement est libre, éclairé, spécifique et révocable — requis avant chaque acte.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201168" y="2999232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F5F0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338328" y="3136392"/>
            <a:ext cx="621792" cy="621792"/>
          </a:xfrm>
          <a:prstGeom prst="ellipse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338328" y="313639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3630168" y="312724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💬</a:t>
            </a:r>
            <a:endParaRPr lang="en-US" sz="2200" dirty="0"/>
          </a:p>
        </p:txBody>
      </p:sp>
      <p:sp>
        <p:nvSpPr>
          <p:cNvPr id="21" name="Text 18"/>
          <p:cNvSpPr/>
          <p:nvPr/>
        </p:nvSpPr>
        <p:spPr>
          <a:xfrm>
            <a:off x="384048" y="3657600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Demander l'accord avant chaque geste est un réflexe simple qui garantit la dignité de la personne.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681728" y="1389888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E8F5E8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4818888" y="1527048"/>
            <a:ext cx="621792" cy="621792"/>
          </a:xfrm>
          <a:prstGeom prst="ellipse">
            <a:avLst/>
          </a:prstGeom>
          <a:solidFill>
            <a:srgbClr val="3D8B4E"/>
          </a:solidFill>
          <a:ln w="12700">
            <a:solidFill>
              <a:srgbClr val="3D8B4E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4818888" y="1527048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600" dirty="0"/>
          </a:p>
        </p:txBody>
      </p:sp>
      <p:sp>
        <p:nvSpPr>
          <p:cNvPr id="25" name="Text 22"/>
          <p:cNvSpPr/>
          <p:nvPr/>
        </p:nvSpPr>
        <p:spPr>
          <a:xfrm>
            <a:off x="8110728" y="1517904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↩️</a:t>
            </a:r>
            <a:endParaRPr lang="en-US" sz="2200" dirty="0"/>
          </a:p>
        </p:txBody>
      </p:sp>
      <p:sp>
        <p:nvSpPr>
          <p:cNvPr id="26" name="Text 23"/>
          <p:cNvSpPr/>
          <p:nvPr/>
        </p:nvSpPr>
        <p:spPr>
          <a:xfrm>
            <a:off x="4864608" y="2048256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Tout refus se respecte, se trace et se signale si nécessaire. Jamais de contournement.</a:t>
            </a:r>
            <a:endParaRPr lang="en-US" sz="1050" dirty="0"/>
          </a:p>
        </p:txBody>
      </p:sp>
      <p:sp>
        <p:nvSpPr>
          <p:cNvPr id="27" name="Shape 24"/>
          <p:cNvSpPr/>
          <p:nvPr/>
        </p:nvSpPr>
        <p:spPr>
          <a:xfrm>
            <a:off x="4681728" y="2999232"/>
            <a:ext cx="4160520" cy="1444752"/>
          </a:xfrm>
          <a:prstGeom prst="roundRect">
            <a:avLst>
              <a:gd name="adj" fmla="val 13924"/>
            </a:avLst>
          </a:prstGeom>
          <a:solidFill>
            <a:srgbClr val="FFF9E6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8" name="Shape 25"/>
          <p:cNvSpPr/>
          <p:nvPr/>
        </p:nvSpPr>
        <p:spPr>
          <a:xfrm>
            <a:off x="4818888" y="3136392"/>
            <a:ext cx="621792" cy="621792"/>
          </a:xfrm>
          <a:prstGeom prst="ellipse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818888" y="3136392"/>
            <a:ext cx="621792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600" dirty="0"/>
          </a:p>
        </p:txBody>
      </p:sp>
      <p:sp>
        <p:nvSpPr>
          <p:cNvPr id="30" name="Text 27"/>
          <p:cNvSpPr/>
          <p:nvPr/>
        </p:nvSpPr>
        <p:spPr>
          <a:xfrm>
            <a:off x="8110728" y="3127248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🧠</a:t>
            </a:r>
            <a:endParaRPr lang="en-US" sz="2200" dirty="0"/>
          </a:p>
        </p:txBody>
      </p:sp>
      <p:sp>
        <p:nvSpPr>
          <p:cNvPr id="31" name="Text 28"/>
          <p:cNvSpPr/>
          <p:nvPr/>
        </p:nvSpPr>
        <p:spPr>
          <a:xfrm>
            <a:off x="4864608" y="3657600"/>
            <a:ext cx="37947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 troubles cognitifs adaptent le consentement — ils ne le suppriment pas.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9C11C6-4B5A-FB92-A793-CBDD4162E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1561927-F9E5-2AC9-0097-FFE3FE3C38FA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AE3CE62F-373F-1EB7-A466-435AA17037A6}"/>
              </a:ext>
            </a:extLst>
          </p:cNvPr>
          <p:cNvSpPr/>
          <p:nvPr/>
        </p:nvSpPr>
        <p:spPr>
          <a:xfrm>
            <a:off x="5669280" y="54864"/>
            <a:ext cx="3474720" cy="5088636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B5E3E65C-7D93-03AF-03B4-97747477B693}"/>
              </a:ext>
            </a:extLst>
          </p:cNvPr>
          <p:cNvSpPr/>
          <p:nvPr/>
        </p:nvSpPr>
        <p:spPr>
          <a:xfrm>
            <a:off x="-274320" y="3474720"/>
            <a:ext cx="1097280" cy="1097280"/>
          </a:xfrm>
          <a:prstGeom prst="ellipse">
            <a:avLst/>
          </a:prstGeom>
          <a:solidFill>
            <a:srgbClr val="E8940A">
              <a:alpha val="15000"/>
            </a:srgbClr>
          </a:solidFill>
          <a:ln w="12700">
            <a:solidFill>
              <a:srgbClr val="E8940A">
                <a:alpha val="15000"/>
              </a:srgbClr>
            </a:solidFill>
            <a:prstDash val="solid"/>
          </a:ln>
        </p:spPr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E7B9D8F0-702A-186A-8F08-0318CC163C29}"/>
              </a:ext>
            </a:extLst>
          </p:cNvPr>
          <p:cNvSpPr/>
          <p:nvPr/>
        </p:nvSpPr>
        <p:spPr>
          <a:xfrm>
            <a:off x="4389120" y="-182880"/>
            <a:ext cx="731520" cy="731520"/>
          </a:xfrm>
          <a:prstGeom prst="ellipse">
            <a:avLst/>
          </a:prstGeom>
          <a:solidFill>
            <a:srgbClr val="5A8FBF">
              <a:alpha val="20000"/>
            </a:srgbClr>
          </a:solidFill>
          <a:ln w="12700">
            <a:solidFill>
              <a:srgbClr val="5A8FBF">
                <a:alpha val="20000"/>
              </a:srgbClr>
            </a:solidFill>
            <a:prstDash val="solid"/>
          </a:ln>
        </p:spPr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2D4059FC-40B0-9AFA-B73E-172ACD05134E}"/>
              </a:ext>
            </a:extLst>
          </p:cNvPr>
          <p:cNvSpPr/>
          <p:nvPr/>
        </p:nvSpPr>
        <p:spPr>
          <a:xfrm>
            <a:off x="4937760" y="4114800"/>
            <a:ext cx="502920" cy="502920"/>
          </a:xfrm>
          <a:prstGeom prst="ellipse">
            <a:avLst/>
          </a:prstGeom>
          <a:solidFill>
            <a:srgbClr val="E8940A">
              <a:alpha val="25000"/>
            </a:srgbClr>
          </a:solidFill>
          <a:ln w="12700">
            <a:solidFill>
              <a:srgbClr val="E8940A">
                <a:alpha val="25000"/>
              </a:srgbClr>
            </a:solidFill>
            <a:prstDash val="solid"/>
          </a:ln>
        </p:spPr>
      </p:sp>
      <p:pic>
        <p:nvPicPr>
          <p:cNvPr id="7" name="Image 0" descr="preencoded.png">
            <a:extLst>
              <a:ext uri="{FF2B5EF4-FFF2-40B4-BE49-F238E27FC236}">
                <a16:creationId xmlns:a16="http://schemas.microsoft.com/office/drawing/2014/main" id="{A393310C-FE50-428A-583B-8CA1732A90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" y="146304"/>
            <a:ext cx="1592885" cy="1124712"/>
          </a:xfrm>
          <a:prstGeom prst="rect">
            <a:avLst/>
          </a:prstGeom>
        </p:spPr>
      </p:pic>
      <p:sp>
        <p:nvSpPr>
          <p:cNvPr id="8" name="Shape 5">
            <a:extLst>
              <a:ext uri="{FF2B5EF4-FFF2-40B4-BE49-F238E27FC236}">
                <a16:creationId xmlns:a16="http://schemas.microsoft.com/office/drawing/2014/main" id="{2A40F2AD-976F-CD1F-BD02-BE7178A449B9}"/>
              </a:ext>
            </a:extLst>
          </p:cNvPr>
          <p:cNvSpPr/>
          <p:nvPr/>
        </p:nvSpPr>
        <p:spPr>
          <a:xfrm>
            <a:off x="320040" y="1417320"/>
            <a:ext cx="5029200" cy="64008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7F5739C1-C1E2-FAD2-9054-B8F44AED3F83}"/>
              </a:ext>
            </a:extLst>
          </p:cNvPr>
          <p:cNvSpPr/>
          <p:nvPr/>
        </p:nvSpPr>
        <p:spPr>
          <a:xfrm>
            <a:off x="320040" y="1572768"/>
            <a:ext cx="51206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3400" b="1" dirty="0">
                <a:solidFill>
                  <a:srgbClr val="1A2E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Recueil du Consentement Éclairé</a:t>
            </a:r>
            <a:endParaRPr lang="en-US" sz="3400" dirty="0"/>
          </a:p>
        </p:txBody>
      </p:sp>
      <p:sp>
        <p:nvSpPr>
          <p:cNvPr id="10" name="Shape 7">
            <a:extLst>
              <a:ext uri="{FF2B5EF4-FFF2-40B4-BE49-F238E27FC236}">
                <a16:creationId xmlns:a16="http://schemas.microsoft.com/office/drawing/2014/main" id="{180B5DCA-5C6F-3A6E-921A-A2B87763EBC9}"/>
              </a:ext>
            </a:extLst>
          </p:cNvPr>
          <p:cNvSpPr/>
          <p:nvPr/>
        </p:nvSpPr>
        <p:spPr>
          <a:xfrm>
            <a:off x="320040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38BA0BD0-522B-E404-00BF-1EC7D9FB8BB4}"/>
              </a:ext>
            </a:extLst>
          </p:cNvPr>
          <p:cNvSpPr/>
          <p:nvPr/>
        </p:nvSpPr>
        <p:spPr>
          <a:xfrm>
            <a:off x="320040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Information</a:t>
            </a:r>
            <a:endParaRPr lang="en-US" sz="900" dirty="0"/>
          </a:p>
        </p:txBody>
      </p:sp>
      <p:sp>
        <p:nvSpPr>
          <p:cNvPr id="12" name="Shape 9">
            <a:extLst>
              <a:ext uri="{FF2B5EF4-FFF2-40B4-BE49-F238E27FC236}">
                <a16:creationId xmlns:a16="http://schemas.microsoft.com/office/drawing/2014/main" id="{72B3A353-BC5E-2401-CE9B-9AADB7F282AD}"/>
              </a:ext>
            </a:extLst>
          </p:cNvPr>
          <p:cNvSpPr/>
          <p:nvPr/>
        </p:nvSpPr>
        <p:spPr>
          <a:xfrm>
            <a:off x="1604772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3" name="Text 10">
            <a:extLst>
              <a:ext uri="{FF2B5EF4-FFF2-40B4-BE49-F238E27FC236}">
                <a16:creationId xmlns:a16="http://schemas.microsoft.com/office/drawing/2014/main" id="{3AFD6714-AC4F-8088-CBA6-D56A4B87E4AB}"/>
              </a:ext>
            </a:extLst>
          </p:cNvPr>
          <p:cNvSpPr/>
          <p:nvPr/>
        </p:nvSpPr>
        <p:spPr>
          <a:xfrm>
            <a:off x="1604772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🆓 Liberté</a:t>
            </a:r>
            <a:endParaRPr lang="en-US" sz="900" dirty="0"/>
          </a:p>
        </p:txBody>
      </p:sp>
      <p:sp>
        <p:nvSpPr>
          <p:cNvPr id="14" name="Shape 11">
            <a:extLst>
              <a:ext uri="{FF2B5EF4-FFF2-40B4-BE49-F238E27FC236}">
                <a16:creationId xmlns:a16="http://schemas.microsoft.com/office/drawing/2014/main" id="{9B8563CC-C4A5-5050-3C94-5E8E779244CC}"/>
              </a:ext>
            </a:extLst>
          </p:cNvPr>
          <p:cNvSpPr/>
          <p:nvPr/>
        </p:nvSpPr>
        <p:spPr>
          <a:xfrm>
            <a:off x="2889504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5" name="Text 12">
            <a:extLst>
              <a:ext uri="{FF2B5EF4-FFF2-40B4-BE49-F238E27FC236}">
                <a16:creationId xmlns:a16="http://schemas.microsoft.com/office/drawing/2014/main" id="{3642EF1C-E82C-8247-940E-E9EBC570B37F}"/>
              </a:ext>
            </a:extLst>
          </p:cNvPr>
          <p:cNvSpPr/>
          <p:nvPr/>
        </p:nvSpPr>
        <p:spPr>
          <a:xfrm>
            <a:off x="2889504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✅ Consentement</a:t>
            </a:r>
            <a:endParaRPr lang="en-US" sz="900" dirty="0"/>
          </a:p>
        </p:txBody>
      </p:sp>
      <p:sp>
        <p:nvSpPr>
          <p:cNvPr id="16" name="Shape 13">
            <a:extLst>
              <a:ext uri="{FF2B5EF4-FFF2-40B4-BE49-F238E27FC236}">
                <a16:creationId xmlns:a16="http://schemas.microsoft.com/office/drawing/2014/main" id="{CECEB8D6-95DE-86AF-5D0C-C877D6E62BF8}"/>
              </a:ext>
            </a:extLst>
          </p:cNvPr>
          <p:cNvSpPr/>
          <p:nvPr/>
        </p:nvSpPr>
        <p:spPr>
          <a:xfrm>
            <a:off x="4174236" y="3246120"/>
            <a:ext cx="1211580" cy="310896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17" name="Text 14">
            <a:extLst>
              <a:ext uri="{FF2B5EF4-FFF2-40B4-BE49-F238E27FC236}">
                <a16:creationId xmlns:a16="http://schemas.microsoft.com/office/drawing/2014/main" id="{7C24D06C-A2DC-2705-0618-66992F9D3CA4}"/>
              </a:ext>
            </a:extLst>
          </p:cNvPr>
          <p:cNvSpPr/>
          <p:nvPr/>
        </p:nvSpPr>
        <p:spPr>
          <a:xfrm>
            <a:off x="4174236" y="3246120"/>
            <a:ext cx="121158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↩️ Refus</a:t>
            </a:r>
            <a:endParaRPr lang="en-US" sz="900" dirty="0"/>
          </a:p>
        </p:txBody>
      </p:sp>
      <p:sp>
        <p:nvSpPr>
          <p:cNvPr id="18" name="Text 15">
            <a:extLst>
              <a:ext uri="{FF2B5EF4-FFF2-40B4-BE49-F238E27FC236}">
                <a16:creationId xmlns:a16="http://schemas.microsoft.com/office/drawing/2014/main" id="{FDC29ABE-DCFC-C7CA-3507-35A1E6FF0B85}"/>
              </a:ext>
            </a:extLst>
          </p:cNvPr>
          <p:cNvSpPr/>
          <p:nvPr/>
        </p:nvSpPr>
        <p:spPr>
          <a:xfrm>
            <a:off x="320040" y="3749040"/>
            <a:ext cx="5120640" cy="27432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95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Vivéo-PROC-CONSENT-006  —  </a:t>
            </a:r>
            <a:r>
              <a:rPr lang="en-US" sz="950" i="1" dirty="0" err="1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Critère</a:t>
            </a:r>
            <a:r>
              <a:rPr lang="en-US" sz="95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 HAS 1.</a:t>
            </a:r>
            <a:r>
              <a:rPr lang="en-US" sz="900" i="1" dirty="0">
                <a:solidFill>
                  <a:srgbClr val="6B7280"/>
                </a:solidFill>
                <a:latin typeface="Arial"/>
                <a:ea typeface="Arial" pitchFamily="34" charset="-122"/>
                <a:cs typeface="Arial"/>
              </a:rPr>
              <a:t>7 (standard)</a:t>
            </a:r>
            <a:endParaRPr lang="en-US" sz="900" dirty="0">
              <a:latin typeface="Arial"/>
              <a:cs typeface="Arial"/>
            </a:endParaRPr>
          </a:p>
        </p:txBody>
      </p:sp>
      <p:sp>
        <p:nvSpPr>
          <p:cNvPr id="19" name="Text 16">
            <a:extLst>
              <a:ext uri="{FF2B5EF4-FFF2-40B4-BE49-F238E27FC236}">
                <a16:creationId xmlns:a16="http://schemas.microsoft.com/office/drawing/2014/main" id="{2A749AD4-4A6C-5C6E-5BB9-96911DA9D809}"/>
              </a:ext>
            </a:extLst>
          </p:cNvPr>
          <p:cNvSpPr/>
          <p:nvPr/>
        </p:nvSpPr>
        <p:spPr>
          <a:xfrm>
            <a:off x="5852160" y="54864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🎓  Formation interne</a:t>
            </a:r>
            <a:endParaRPr lang="en-US" sz="1100" dirty="0"/>
          </a:p>
        </p:txBody>
      </p:sp>
      <p:sp>
        <p:nvSpPr>
          <p:cNvPr id="20" name="Text 17">
            <a:extLst>
              <a:ext uri="{FF2B5EF4-FFF2-40B4-BE49-F238E27FC236}">
                <a16:creationId xmlns:a16="http://schemas.microsoft.com/office/drawing/2014/main" id="{F53D438E-2487-C97D-D67D-79D686A83CE2}"/>
              </a:ext>
            </a:extLst>
          </p:cNvPr>
          <p:cNvSpPr/>
          <p:nvPr/>
        </p:nvSpPr>
        <p:spPr>
          <a:xfrm>
            <a:off x="5852160" y="1005840"/>
            <a:ext cx="3108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INT-07</a:t>
            </a:r>
            <a:endParaRPr lang="en-US" sz="1300" dirty="0"/>
          </a:p>
        </p:txBody>
      </p:sp>
      <p:sp>
        <p:nvSpPr>
          <p:cNvPr id="21" name="Text 18">
            <a:extLst>
              <a:ext uri="{FF2B5EF4-FFF2-40B4-BE49-F238E27FC236}">
                <a16:creationId xmlns:a16="http://schemas.microsoft.com/office/drawing/2014/main" id="{636A340B-43EA-2BBD-22CF-474B5C9E16AE}"/>
              </a:ext>
            </a:extLst>
          </p:cNvPr>
          <p:cNvSpPr/>
          <p:nvPr/>
        </p:nvSpPr>
        <p:spPr>
          <a:xfrm>
            <a:off x="5852160" y="1463040"/>
            <a:ext cx="3108960" cy="5943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algn="ctr"/>
            <a:r>
              <a:rPr lang="en-US" sz="2200" b="1" dirty="0">
                <a:solidFill>
                  <a:srgbClr val="FFFFFF"/>
                </a:solidFill>
                <a:latin typeface="Arial"/>
                <a:cs typeface="Arial"/>
              </a:rPr>
              <a:t>Merci pour </a:t>
            </a:r>
            <a:r>
              <a:rPr lang="en-US" sz="2200" b="1" dirty="0" err="1">
                <a:solidFill>
                  <a:srgbClr val="FFFFFF"/>
                </a:solidFill>
                <a:latin typeface="Arial"/>
                <a:cs typeface="Arial"/>
              </a:rPr>
              <a:t>votre</a:t>
            </a:r>
            <a:r>
              <a:rPr lang="en-US" sz="2200" b="1" dirty="0">
                <a:solidFill>
                  <a:srgbClr val="FFFFFF"/>
                </a:solidFill>
                <a:latin typeface="Arial"/>
                <a:cs typeface="Arial"/>
              </a:rPr>
              <a:t> attention</a:t>
            </a:r>
            <a:endParaRPr lang="fr-FR" dirty="0"/>
          </a:p>
        </p:txBody>
      </p:sp>
      <p:sp>
        <p:nvSpPr>
          <p:cNvPr id="22" name="Shape 19">
            <a:extLst>
              <a:ext uri="{FF2B5EF4-FFF2-40B4-BE49-F238E27FC236}">
                <a16:creationId xmlns:a16="http://schemas.microsoft.com/office/drawing/2014/main" id="{48604822-660A-E681-88A6-71496760ECC1}"/>
              </a:ext>
            </a:extLst>
          </p:cNvPr>
          <p:cNvSpPr/>
          <p:nvPr/>
        </p:nvSpPr>
        <p:spPr>
          <a:xfrm>
            <a:off x="6766560" y="2212848"/>
            <a:ext cx="1280160" cy="45720"/>
          </a:xfrm>
          <a:prstGeom prst="roundRect">
            <a:avLst>
              <a:gd name="adj" fmla="val 50000"/>
            </a:avLst>
          </a:prstGeom>
          <a:solidFill>
            <a:srgbClr val="E8940A"/>
          </a:solidFill>
          <a:ln w="12700">
            <a:solidFill>
              <a:srgbClr val="E8940A"/>
            </a:solidFill>
            <a:prstDash val="solid"/>
          </a:ln>
        </p:spPr>
      </p:sp>
      <p:sp>
        <p:nvSpPr>
          <p:cNvPr id="23" name="Text 20">
            <a:extLst>
              <a:ext uri="{FF2B5EF4-FFF2-40B4-BE49-F238E27FC236}">
                <a16:creationId xmlns:a16="http://schemas.microsoft.com/office/drawing/2014/main" id="{28A8CBD6-AAF2-053E-CF6E-69315B95C3D1}"/>
              </a:ext>
            </a:extLst>
          </p:cNvPr>
          <p:cNvSpPr/>
          <p:nvPr/>
        </p:nvSpPr>
        <p:spPr>
          <a:xfrm>
            <a:off x="5852160" y="2377440"/>
            <a:ext cx="3108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Toulouse</a:t>
            </a:r>
            <a:endParaRPr lang="en-US" sz="1100" dirty="0"/>
          </a:p>
        </p:txBody>
      </p:sp>
      <p:sp>
        <p:nvSpPr>
          <p:cNvPr id="24" name="Shape 21">
            <a:extLst>
              <a:ext uri="{FF2B5EF4-FFF2-40B4-BE49-F238E27FC236}">
                <a16:creationId xmlns:a16="http://schemas.microsoft.com/office/drawing/2014/main" id="{FF0B49E8-9C71-BA92-5FC4-728FA43C9DBC}"/>
              </a:ext>
            </a:extLst>
          </p:cNvPr>
          <p:cNvSpPr/>
          <p:nvPr/>
        </p:nvSpPr>
        <p:spPr>
          <a:xfrm>
            <a:off x="0" y="4828032"/>
            <a:ext cx="9144000" cy="3154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25" name="Text 22">
            <a:extLst>
              <a:ext uri="{FF2B5EF4-FFF2-40B4-BE49-F238E27FC236}">
                <a16:creationId xmlns:a16="http://schemas.microsoft.com/office/drawing/2014/main" id="{8382F908-6BC8-8699-6787-AA5819177642}"/>
              </a:ext>
            </a:extLst>
          </p:cNvPr>
          <p:cNvSpPr/>
          <p:nvPr/>
        </p:nvSpPr>
        <p:spPr>
          <a:xfrm>
            <a:off x="228600" y="4828032"/>
            <a:ext cx="8686800" cy="3154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i="1" dirty="0">
                <a:solidFill>
                  <a:srgbClr val="AABCC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Vivéo — Recueil du Consentement Éclairé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307667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1a75f6b-9f0c-4117-866e-d976872d3962">
      <Terms xmlns="http://schemas.microsoft.com/office/infopath/2007/PartnerControls"/>
    </lcf76f155ced4ddcb4097134ff3c332f>
    <TaxCatchAll xmlns="d05eda34-1ab1-4f6c-bee3-96babacabb7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132BE6669C1A46B2BD3D0DEC96DB9D" ma:contentTypeVersion="11" ma:contentTypeDescription="Crée un document." ma:contentTypeScope="" ma:versionID="a1fefc32a9a46c1fa9198acbbde7a2df">
  <xsd:schema xmlns:xsd="http://www.w3.org/2001/XMLSchema" xmlns:xs="http://www.w3.org/2001/XMLSchema" xmlns:p="http://schemas.microsoft.com/office/2006/metadata/properties" xmlns:ns2="11a75f6b-9f0c-4117-866e-d976872d3962" xmlns:ns3="d05eda34-1ab1-4f6c-bee3-96babacabb77" targetNamespace="http://schemas.microsoft.com/office/2006/metadata/properties" ma:root="true" ma:fieldsID="50e11e57830712525bd79af1b8bcbfd0" ns2:_="" ns3:_="">
    <xsd:import namespace="11a75f6b-9f0c-4117-866e-d976872d3962"/>
    <xsd:import namespace="d05eda34-1ab1-4f6c-bee3-96babacabb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a75f6b-9f0c-4117-866e-d976872d396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Balises d’images" ma:readOnly="false" ma:fieldId="{5cf76f15-5ced-4ddc-b409-7134ff3c332f}" ma:taxonomyMulti="true" ma:sspId="58e6350a-2842-429a-96e4-c27b38efd5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5eda34-1ab1-4f6c-bee3-96babacabb77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b085e320-836a-40fa-9732-8dfe97e9577b}" ma:internalName="TaxCatchAll" ma:showField="CatchAllData" ma:web="d05eda34-1ab1-4f6c-bee3-96babacabb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F17466-6C80-4065-A4B3-F18A32B69996}">
  <ds:schemaRefs>
    <ds:schemaRef ds:uri="http://schemas.microsoft.com/office/2006/metadata/properties"/>
    <ds:schemaRef ds:uri="http://schemas.microsoft.com/office/infopath/2007/PartnerControls"/>
    <ds:schemaRef ds:uri="11a75f6b-9f0c-4117-866e-d976872d3962"/>
    <ds:schemaRef ds:uri="d05eda34-1ab1-4f6c-bee3-96babacabb77"/>
  </ds:schemaRefs>
</ds:datastoreItem>
</file>

<file path=customXml/itemProps2.xml><?xml version="1.0" encoding="utf-8"?>
<ds:datastoreItem xmlns:ds="http://schemas.openxmlformats.org/officeDocument/2006/customXml" ds:itemID="{71C4EB19-776D-4B1C-AE03-A6D87B26A4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a75f6b-9f0c-4117-866e-d976872d3962"/>
    <ds:schemaRef ds:uri="d05eda34-1ab1-4f6c-bee3-96babacabb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143CB5-F0F9-4E23-A5F6-3BCDFD39DF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(16:9)</PresentationFormat>
  <Paragraphs>0</Paragraphs>
  <Slides>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15</cp:revision>
  <dcterms:created xsi:type="dcterms:W3CDTF">2026-04-21T05:34:55Z</dcterms:created>
  <dcterms:modified xsi:type="dcterms:W3CDTF">2026-05-21T09:17:03Z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0x0101008E132BE6669C1A46B2BD3D0DEC96DB9D</vt:lpwstr>
  </property>
  <property fmtid="{D5CDD505-2E9C-101B-9397-08002B2CF9AE}" pid="3" name="MediaServiceImageTags">
    <vt:lpwstr/>
  </property>
</Properties>
</file>