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76B209-A34E-7A56-787F-E8D10B02D83B}" v="36" dt="2026-05-25T10:26:33.597"/>
    <p1510:client id="{E9B79867-95DF-A460-E454-9EE6C8EF80D7}" v="18" dt="2026-05-25T13:44:11.5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9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oise Salles" userId="S::esalles_viveo-services.com#ext#@viveoservices.onmicrosoft.com::fe1b8b6b-907c-494e-8f29-b28b2f7bb4d3" providerId="AD" clId="Web-{4A76B209-A34E-7A56-787F-E8D10B02D83B}"/>
    <pc:docChg chg="modSld">
      <pc:chgData name="Eloise Salles" userId="S::esalles_viveo-services.com#ext#@viveoservices.onmicrosoft.com::fe1b8b6b-907c-494e-8f29-b28b2f7bb4d3" providerId="AD" clId="Web-{4A76B209-A34E-7A56-787F-E8D10B02D83B}" dt="2026-05-25T10:26:33.597" v="34" actId="1076"/>
      <pc:docMkLst>
        <pc:docMk/>
      </pc:docMkLst>
      <pc:sldChg chg="addSp delSp modSp">
        <pc:chgData name="Eloise Salles" userId="S::esalles_viveo-services.com#ext#@viveoservices.onmicrosoft.com::fe1b8b6b-907c-494e-8f29-b28b2f7bb4d3" providerId="AD" clId="Web-{4A76B209-A34E-7A56-787F-E8D10B02D83B}" dt="2026-05-25T10:26:33.597" v="34" actId="1076"/>
        <pc:sldMkLst>
          <pc:docMk/>
          <pc:sldMk cId="0" sldId="256"/>
        </pc:sldMkLst>
        <pc:spChg chg="mod">
          <ac:chgData name="Eloise Salles" userId="S::esalles_viveo-services.com#ext#@viveoservices.onmicrosoft.com::fe1b8b6b-907c-494e-8f29-b28b2f7bb4d3" providerId="AD" clId="Web-{4A76B209-A34E-7A56-787F-E8D10B02D83B}" dt="2026-05-25T10:23:54.138" v="7" actId="1076"/>
          <ac:spMkLst>
            <pc:docMk/>
            <pc:sldMk cId="0" sldId="256"/>
            <ac:spMk id="3" creationId="{00000000-0000-0000-0000-000000000000}"/>
          </ac:spMkLst>
        </pc:spChg>
        <pc:spChg chg="add mod">
          <ac:chgData name="Eloise Salles" userId="S::esalles_viveo-services.com#ext#@viveoservices.onmicrosoft.com::fe1b8b6b-907c-494e-8f29-b28b2f7bb4d3" providerId="AD" clId="Web-{4A76B209-A34E-7A56-787F-E8D10B02D83B}" dt="2026-05-25T10:23:18.825" v="6" actId="20577"/>
          <ac:spMkLst>
            <pc:docMk/>
            <pc:sldMk cId="0" sldId="256"/>
            <ac:spMk id="7" creationId="{B48AAD7B-B46E-F108-0A7F-D0C50761F7F5}"/>
          </ac:spMkLst>
        </pc:spChg>
        <pc:spChg chg="del">
          <ac:chgData name="Eloise Salles" userId="S::esalles_viveo-services.com#ext#@viveoservices.onmicrosoft.com::fe1b8b6b-907c-494e-8f29-b28b2f7bb4d3" providerId="AD" clId="Web-{4A76B209-A34E-7A56-787F-E8D10B02D83B}" dt="2026-05-25T10:24:47.077" v="15"/>
          <ac:spMkLst>
            <pc:docMk/>
            <pc:sldMk cId="0" sldId="256"/>
            <ac:spMk id="18" creationId="{00000000-0000-0000-0000-000000000000}"/>
          </ac:spMkLst>
        </pc:spChg>
        <pc:spChg chg="mod">
          <ac:chgData name="Eloise Salles" userId="S::esalles_viveo-services.com#ext#@viveoservices.onmicrosoft.com::fe1b8b6b-907c-494e-8f29-b28b2f7bb4d3" providerId="AD" clId="Web-{4A76B209-A34E-7A56-787F-E8D10B02D83B}" dt="2026-05-25T10:22:48.652" v="1" actId="20577"/>
          <ac:spMkLst>
            <pc:docMk/>
            <pc:sldMk cId="0" sldId="256"/>
            <ac:spMk id="19" creationId="{00000000-0000-0000-0000-000000000000}"/>
          </ac:spMkLst>
        </pc:spChg>
        <pc:spChg chg="del">
          <ac:chgData name="Eloise Salles" userId="S::esalles_viveo-services.com#ext#@viveoservices.onmicrosoft.com::fe1b8b6b-907c-494e-8f29-b28b2f7bb4d3" providerId="AD" clId="Web-{4A76B209-A34E-7A56-787F-E8D10B02D83B}" dt="2026-05-25T10:23:13.090" v="4"/>
          <ac:spMkLst>
            <pc:docMk/>
            <pc:sldMk cId="0" sldId="256"/>
            <ac:spMk id="21" creationId="{00000000-0000-0000-0000-000000000000}"/>
          </ac:spMkLst>
        </pc:spChg>
        <pc:spChg chg="del">
          <ac:chgData name="Eloise Salles" userId="S::esalles_viveo-services.com#ext#@viveoservices.onmicrosoft.com::fe1b8b6b-907c-494e-8f29-b28b2f7bb4d3" providerId="AD" clId="Web-{4A76B209-A34E-7A56-787F-E8D10B02D83B}" dt="2026-05-25T10:23:11.590" v="3"/>
          <ac:spMkLst>
            <pc:docMk/>
            <pc:sldMk cId="0" sldId="256"/>
            <ac:spMk id="22" creationId="{00000000-0000-0000-0000-000000000000}"/>
          </ac:spMkLst>
        </pc:spChg>
        <pc:spChg chg="del">
          <ac:chgData name="Eloise Salles" userId="S::esalles_viveo-services.com#ext#@viveoservices.onmicrosoft.com::fe1b8b6b-907c-494e-8f29-b28b2f7bb4d3" providerId="AD" clId="Web-{4A76B209-A34E-7A56-787F-E8D10B02D83B}" dt="2026-05-25T10:23:10.277" v="2"/>
          <ac:spMkLst>
            <pc:docMk/>
            <pc:sldMk cId="0" sldId="256"/>
            <ac:spMk id="23" creationId="{00000000-0000-0000-0000-000000000000}"/>
          </ac:spMkLst>
        </pc:spChg>
        <pc:spChg chg="mod">
          <ac:chgData name="Eloise Salles" userId="S::esalles_viveo-services.com#ext#@viveoservices.onmicrosoft.com::fe1b8b6b-907c-494e-8f29-b28b2f7bb4d3" providerId="AD" clId="Web-{4A76B209-A34E-7A56-787F-E8D10B02D83B}" dt="2026-05-25T10:26:23.565" v="33" actId="1076"/>
          <ac:spMkLst>
            <pc:docMk/>
            <pc:sldMk cId="0" sldId="256"/>
            <ac:spMk id="25" creationId="{00000000-0000-0000-0000-000000000000}"/>
          </ac:spMkLst>
        </pc:spChg>
        <pc:spChg chg="add">
          <ac:chgData name="Eloise Salles" userId="S::esalles_viveo-services.com#ext#@viveoservices.onmicrosoft.com::fe1b8b6b-907c-494e-8f29-b28b2f7bb4d3" providerId="AD" clId="Web-{4A76B209-A34E-7A56-787F-E8D10B02D83B}" dt="2026-05-25T10:23:14.372" v="5"/>
          <ac:spMkLst>
            <pc:docMk/>
            <pc:sldMk cId="0" sldId="256"/>
            <ac:spMk id="27" creationId="{F4AFFAC0-940A-A76F-1C38-3F1158172035}"/>
          </ac:spMkLst>
        </pc:spChg>
        <pc:spChg chg="add">
          <ac:chgData name="Eloise Salles" userId="S::esalles_viveo-services.com#ext#@viveoservices.onmicrosoft.com::fe1b8b6b-907c-494e-8f29-b28b2f7bb4d3" providerId="AD" clId="Web-{4A76B209-A34E-7A56-787F-E8D10B02D83B}" dt="2026-05-25T10:23:14.372" v="5"/>
          <ac:spMkLst>
            <pc:docMk/>
            <pc:sldMk cId="0" sldId="256"/>
            <ac:spMk id="28" creationId="{8C2F5765-3F8E-F078-17E4-D4C31AA3B24D}"/>
          </ac:spMkLst>
        </pc:spChg>
        <pc:spChg chg="add mod">
          <ac:chgData name="Eloise Salles" userId="S::esalles_viveo-services.com#ext#@viveoservices.onmicrosoft.com::fe1b8b6b-907c-494e-8f29-b28b2f7bb4d3" providerId="AD" clId="Web-{4A76B209-A34E-7A56-787F-E8D10B02D83B}" dt="2026-05-25T10:24:30.296" v="14" actId="1076"/>
          <ac:spMkLst>
            <pc:docMk/>
            <pc:sldMk cId="0" sldId="256"/>
            <ac:spMk id="29" creationId="{FBF9F187-5E97-4FEA-18CD-B518C426DD21}"/>
          </ac:spMkLst>
        </pc:spChg>
        <pc:spChg chg="add mod">
          <ac:chgData name="Eloise Salles" userId="S::esalles_viveo-services.com#ext#@viveoservices.onmicrosoft.com::fe1b8b6b-907c-494e-8f29-b28b2f7bb4d3" providerId="AD" clId="Web-{4A76B209-A34E-7A56-787F-E8D10B02D83B}" dt="2026-05-25T10:25:59.908" v="29" actId="20577"/>
          <ac:spMkLst>
            <pc:docMk/>
            <pc:sldMk cId="0" sldId="256"/>
            <ac:spMk id="30" creationId="{2BF2158A-7344-D3C9-4A62-A84688BC0381}"/>
          </ac:spMkLst>
        </pc:spChg>
        <pc:picChg chg="mod">
          <ac:chgData name="Eloise Salles" userId="S::esalles_viveo-services.com#ext#@viveoservices.onmicrosoft.com::fe1b8b6b-907c-494e-8f29-b28b2f7bb4d3" providerId="AD" clId="Web-{4A76B209-A34E-7A56-787F-E8D10B02D83B}" dt="2026-05-25T10:26:33.597" v="34" actId="1076"/>
          <ac:picMkLst>
            <pc:docMk/>
            <pc:sldMk cId="0" sldId="256"/>
            <ac:picMk id="26" creationId="{72A90567-2604-1768-05FC-2E536C8BAB85}"/>
          </ac:picMkLst>
        </pc:picChg>
      </pc:sldChg>
    </pc:docChg>
  </pc:docChgLst>
  <pc:docChgLst>
    <pc:chgData name="Karine Basset" userId="S::kbasset@viveoservices.onmicrosoft.com::2765a23a-a933-4fa7-9f46-28d1609edc6e" providerId="AD" clId="Web-{E9B79867-95DF-A460-E454-9EE6C8EF80D7}"/>
    <pc:docChg chg="modSld">
      <pc:chgData name="Karine Basset" userId="S::kbasset@viveoservices.onmicrosoft.com::2765a23a-a933-4fa7-9f46-28d1609edc6e" providerId="AD" clId="Web-{E9B79867-95DF-A460-E454-9EE6C8EF80D7}" dt="2026-05-25T13:44:11.545" v="17" actId="20577"/>
      <pc:docMkLst>
        <pc:docMk/>
      </pc:docMkLst>
      <pc:sldChg chg="modSp">
        <pc:chgData name="Karine Basset" userId="S::kbasset@viveoservices.onmicrosoft.com::2765a23a-a933-4fa7-9f46-28d1609edc6e" providerId="AD" clId="Web-{E9B79867-95DF-A460-E454-9EE6C8EF80D7}" dt="2026-05-25T13:42:57.917" v="1" actId="20577"/>
        <pc:sldMkLst>
          <pc:docMk/>
          <pc:sldMk cId="0" sldId="257"/>
        </pc:sldMkLst>
        <pc:spChg chg="mod">
          <ac:chgData name="Karine Basset" userId="S::kbasset@viveoservices.onmicrosoft.com::2765a23a-a933-4fa7-9f46-28d1609edc6e" providerId="AD" clId="Web-{E9B79867-95DF-A460-E454-9EE6C8EF80D7}" dt="2026-05-25T13:42:57.917" v="1" actId="20577"/>
          <ac:spMkLst>
            <pc:docMk/>
            <pc:sldMk cId="0" sldId="257"/>
            <ac:spMk id="9" creationId="{00000000-0000-0000-0000-000000000000}"/>
          </ac:spMkLst>
        </pc:spChg>
      </pc:sldChg>
      <pc:sldChg chg="modSp">
        <pc:chgData name="Karine Basset" userId="S::kbasset@viveoservices.onmicrosoft.com::2765a23a-a933-4fa7-9f46-28d1609edc6e" providerId="AD" clId="Web-{E9B79867-95DF-A460-E454-9EE6C8EF80D7}" dt="2026-05-25T13:43:06.511" v="3" actId="20577"/>
        <pc:sldMkLst>
          <pc:docMk/>
          <pc:sldMk cId="0" sldId="258"/>
        </pc:sldMkLst>
        <pc:spChg chg="mod">
          <ac:chgData name="Karine Basset" userId="S::kbasset@viveoservices.onmicrosoft.com::2765a23a-a933-4fa7-9f46-28d1609edc6e" providerId="AD" clId="Web-{E9B79867-95DF-A460-E454-9EE6C8EF80D7}" dt="2026-05-25T13:43:06.511" v="3" actId="20577"/>
          <ac:spMkLst>
            <pc:docMk/>
            <pc:sldMk cId="0" sldId="258"/>
            <ac:spMk id="9" creationId="{00000000-0000-0000-0000-000000000000}"/>
          </ac:spMkLst>
        </pc:spChg>
      </pc:sldChg>
      <pc:sldChg chg="modSp">
        <pc:chgData name="Karine Basset" userId="S::kbasset@viveoservices.onmicrosoft.com::2765a23a-a933-4fa7-9f46-28d1609edc6e" providerId="AD" clId="Web-{E9B79867-95DF-A460-E454-9EE6C8EF80D7}" dt="2026-05-25T13:43:14.574" v="5" actId="20577"/>
        <pc:sldMkLst>
          <pc:docMk/>
          <pc:sldMk cId="0" sldId="259"/>
        </pc:sldMkLst>
        <pc:spChg chg="mod">
          <ac:chgData name="Karine Basset" userId="S::kbasset@viveoservices.onmicrosoft.com::2765a23a-a933-4fa7-9f46-28d1609edc6e" providerId="AD" clId="Web-{E9B79867-95DF-A460-E454-9EE6C8EF80D7}" dt="2026-05-25T13:43:14.574" v="5" actId="20577"/>
          <ac:spMkLst>
            <pc:docMk/>
            <pc:sldMk cId="0" sldId="259"/>
            <ac:spMk id="9" creationId="{00000000-0000-0000-0000-000000000000}"/>
          </ac:spMkLst>
        </pc:spChg>
      </pc:sldChg>
      <pc:sldChg chg="modSp">
        <pc:chgData name="Karine Basset" userId="S::kbasset@viveoservices.onmicrosoft.com::2765a23a-a933-4fa7-9f46-28d1609edc6e" providerId="AD" clId="Web-{E9B79867-95DF-A460-E454-9EE6C8EF80D7}" dt="2026-05-25T13:43:28.512" v="7" actId="20577"/>
        <pc:sldMkLst>
          <pc:docMk/>
          <pc:sldMk cId="0" sldId="260"/>
        </pc:sldMkLst>
        <pc:spChg chg="mod">
          <ac:chgData name="Karine Basset" userId="S::kbasset@viveoservices.onmicrosoft.com::2765a23a-a933-4fa7-9f46-28d1609edc6e" providerId="AD" clId="Web-{E9B79867-95DF-A460-E454-9EE6C8EF80D7}" dt="2026-05-25T13:43:28.512" v="7" actId="20577"/>
          <ac:spMkLst>
            <pc:docMk/>
            <pc:sldMk cId="0" sldId="260"/>
            <ac:spMk id="9" creationId="{00000000-0000-0000-0000-000000000000}"/>
          </ac:spMkLst>
        </pc:spChg>
      </pc:sldChg>
      <pc:sldChg chg="modSp">
        <pc:chgData name="Karine Basset" userId="S::kbasset@viveoservices.onmicrosoft.com::2765a23a-a933-4fa7-9f46-28d1609edc6e" providerId="AD" clId="Web-{E9B79867-95DF-A460-E454-9EE6C8EF80D7}" dt="2026-05-25T13:43:42.419" v="9" actId="20577"/>
        <pc:sldMkLst>
          <pc:docMk/>
          <pc:sldMk cId="0" sldId="261"/>
        </pc:sldMkLst>
        <pc:spChg chg="mod">
          <ac:chgData name="Karine Basset" userId="S::kbasset@viveoservices.onmicrosoft.com::2765a23a-a933-4fa7-9f46-28d1609edc6e" providerId="AD" clId="Web-{E9B79867-95DF-A460-E454-9EE6C8EF80D7}" dt="2026-05-25T13:43:42.419" v="9" actId="20577"/>
          <ac:spMkLst>
            <pc:docMk/>
            <pc:sldMk cId="0" sldId="261"/>
            <ac:spMk id="9" creationId="{00000000-0000-0000-0000-000000000000}"/>
          </ac:spMkLst>
        </pc:spChg>
      </pc:sldChg>
      <pc:sldChg chg="modSp">
        <pc:chgData name="Karine Basset" userId="S::kbasset@viveoservices.onmicrosoft.com::2765a23a-a933-4fa7-9f46-28d1609edc6e" providerId="AD" clId="Web-{E9B79867-95DF-A460-E454-9EE6C8EF80D7}" dt="2026-05-25T13:43:51.763" v="11" actId="20577"/>
        <pc:sldMkLst>
          <pc:docMk/>
          <pc:sldMk cId="0" sldId="262"/>
        </pc:sldMkLst>
        <pc:spChg chg="mod">
          <ac:chgData name="Karine Basset" userId="S::kbasset@viveoservices.onmicrosoft.com::2765a23a-a933-4fa7-9f46-28d1609edc6e" providerId="AD" clId="Web-{E9B79867-95DF-A460-E454-9EE6C8EF80D7}" dt="2026-05-25T13:43:51.763" v="11" actId="20577"/>
          <ac:spMkLst>
            <pc:docMk/>
            <pc:sldMk cId="0" sldId="262"/>
            <ac:spMk id="9" creationId="{00000000-0000-0000-0000-000000000000}"/>
          </ac:spMkLst>
        </pc:spChg>
      </pc:sldChg>
      <pc:sldChg chg="modSp">
        <pc:chgData name="Karine Basset" userId="S::kbasset@viveoservices.onmicrosoft.com::2765a23a-a933-4fa7-9f46-28d1609edc6e" providerId="AD" clId="Web-{E9B79867-95DF-A460-E454-9EE6C8EF80D7}" dt="2026-05-25T13:43:58.873" v="13" actId="20577"/>
        <pc:sldMkLst>
          <pc:docMk/>
          <pc:sldMk cId="0" sldId="263"/>
        </pc:sldMkLst>
        <pc:spChg chg="mod">
          <ac:chgData name="Karine Basset" userId="S::kbasset@viveoservices.onmicrosoft.com::2765a23a-a933-4fa7-9f46-28d1609edc6e" providerId="AD" clId="Web-{E9B79867-95DF-A460-E454-9EE6C8EF80D7}" dt="2026-05-25T13:43:58.873" v="13" actId="20577"/>
          <ac:spMkLst>
            <pc:docMk/>
            <pc:sldMk cId="0" sldId="263"/>
            <ac:spMk id="9" creationId="{00000000-0000-0000-0000-000000000000}"/>
          </ac:spMkLst>
        </pc:spChg>
      </pc:sldChg>
      <pc:sldChg chg="modSp">
        <pc:chgData name="Karine Basset" userId="S::kbasset@viveoservices.onmicrosoft.com::2765a23a-a933-4fa7-9f46-28d1609edc6e" providerId="AD" clId="Web-{E9B79867-95DF-A460-E454-9EE6C8EF80D7}" dt="2026-05-25T13:44:04.592" v="15" actId="20577"/>
        <pc:sldMkLst>
          <pc:docMk/>
          <pc:sldMk cId="0" sldId="264"/>
        </pc:sldMkLst>
        <pc:spChg chg="mod">
          <ac:chgData name="Karine Basset" userId="S::kbasset@viveoservices.onmicrosoft.com::2765a23a-a933-4fa7-9f46-28d1609edc6e" providerId="AD" clId="Web-{E9B79867-95DF-A460-E454-9EE6C8EF80D7}" dt="2026-05-25T13:44:04.592" v="15" actId="20577"/>
          <ac:spMkLst>
            <pc:docMk/>
            <pc:sldMk cId="0" sldId="264"/>
            <ac:spMk id="9" creationId="{00000000-0000-0000-0000-000000000000}"/>
          </ac:spMkLst>
        </pc:spChg>
      </pc:sldChg>
      <pc:sldChg chg="modSp">
        <pc:chgData name="Karine Basset" userId="S::kbasset@viveoservices.onmicrosoft.com::2765a23a-a933-4fa7-9f46-28d1609edc6e" providerId="AD" clId="Web-{E9B79867-95DF-A460-E454-9EE6C8EF80D7}" dt="2026-05-25T13:44:11.545" v="17" actId="20577"/>
        <pc:sldMkLst>
          <pc:docMk/>
          <pc:sldMk cId="0" sldId="265"/>
        </pc:sldMkLst>
        <pc:spChg chg="mod">
          <ac:chgData name="Karine Basset" userId="S::kbasset@viveoservices.onmicrosoft.com::2765a23a-a933-4fa7-9f46-28d1609edc6e" providerId="AD" clId="Web-{E9B79867-95DF-A460-E454-9EE6C8EF80D7}" dt="2026-05-25T13:44:11.545" v="17" actId="20577"/>
          <ac:spMkLst>
            <pc:docMk/>
            <pc:sldMk cId="0" sldId="265"/>
            <ac:spMk id="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02CFA-E4EA-B242-BF65-5FF48C33DE64}" type="datetimeFigureOut">
              <a:rPr lang="fr-FR" smtClean="0"/>
              <a:t>25/05/2026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5D251-E6B2-C44D-8232-ADA49E33C5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8982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5669280" y="62191"/>
            <a:ext cx="3474720" cy="5088636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-274320" y="3474720"/>
            <a:ext cx="1097280" cy="1097280"/>
          </a:xfrm>
          <a:prstGeom prst="ellipse">
            <a:avLst/>
          </a:prstGeom>
          <a:solidFill>
            <a:srgbClr val="E8940A">
              <a:alpha val="15000"/>
            </a:srgbClr>
          </a:solidFill>
          <a:ln w="12700">
            <a:solidFill>
              <a:srgbClr val="E8940A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4389120" y="-182880"/>
            <a:ext cx="731520" cy="731520"/>
          </a:xfrm>
          <a:prstGeom prst="ellipse">
            <a:avLst/>
          </a:prstGeom>
          <a:solidFill>
            <a:srgbClr val="5A8FBF">
              <a:alpha val="20000"/>
            </a:srgbClr>
          </a:solidFill>
          <a:ln w="12700">
            <a:solidFill>
              <a:srgbClr val="5A8FBF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4937760" y="4114800"/>
            <a:ext cx="502920" cy="502920"/>
          </a:xfrm>
          <a:prstGeom prst="ellipse">
            <a:avLst/>
          </a:prstGeom>
          <a:solidFill>
            <a:srgbClr val="E8940A">
              <a:alpha val="25000"/>
            </a:srgbClr>
          </a:solidFill>
          <a:ln w="12700">
            <a:solidFill>
              <a:srgbClr val="E8940A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5"/>
          <p:cNvSpPr/>
          <p:nvPr/>
        </p:nvSpPr>
        <p:spPr>
          <a:xfrm>
            <a:off x="320040" y="1417320"/>
            <a:ext cx="5029200" cy="64008"/>
          </a:xfrm>
          <a:prstGeom prst="roundRect">
            <a:avLst>
              <a:gd name="adj" fmla="val 28571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320040" y="1490000"/>
            <a:ext cx="5120640" cy="12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Accompagner la fin de vie</a:t>
            </a:r>
            <a:endParaRPr lang="en-US" sz="3000" dirty="0"/>
          </a:p>
          <a:p>
            <a:pPr marL="0" indent="0">
              <a:buNone/>
            </a:pPr>
            <a:r>
              <a:rPr lang="en-US" sz="30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 le deuil d'un bénéficiaire</a:t>
            </a:r>
            <a:endParaRPr lang="en-US" sz="3000" dirty="0"/>
          </a:p>
        </p:txBody>
      </p:sp>
      <p:sp>
        <p:nvSpPr>
          <p:cNvPr id="10" name="Shape 7"/>
          <p:cNvSpPr/>
          <p:nvPr/>
        </p:nvSpPr>
        <p:spPr>
          <a:xfrm>
            <a:off x="320040" y="3246120"/>
            <a:ext cx="1170432" cy="310896"/>
          </a:xfrm>
          <a:prstGeom prst="roundRect">
            <a:avLst>
              <a:gd name="adj" fmla="val 35294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8"/>
          <p:cNvSpPr/>
          <p:nvPr/>
        </p:nvSpPr>
        <p:spPr>
          <a:xfrm>
            <a:off x="320040" y="3246120"/>
            <a:ext cx="11704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❤️ Fin de vie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1581912" y="3246120"/>
            <a:ext cx="1170432" cy="310896"/>
          </a:xfrm>
          <a:prstGeom prst="roundRect">
            <a:avLst>
              <a:gd name="adj" fmla="val 35294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1581912" y="3246120"/>
            <a:ext cx="11704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🤝 Deuil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2843784" y="3246120"/>
            <a:ext cx="1170432" cy="310896"/>
          </a:xfrm>
          <a:prstGeom prst="roundRect">
            <a:avLst>
              <a:gd name="adj" fmla="val 35294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2843784" y="3246120"/>
            <a:ext cx="11704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💬 Écoute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4105656" y="3246120"/>
            <a:ext cx="1170432" cy="310896"/>
          </a:xfrm>
          <a:prstGeom prst="roundRect">
            <a:avLst>
              <a:gd name="adj" fmla="val 35294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4105656" y="3246120"/>
            <a:ext cx="11704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Se protéger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5852160" y="54864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10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🎓 Formation interne</a:t>
            </a:r>
            <a:endParaRPr lang="en-US" sz="1100">
              <a:latin typeface="Arial"/>
              <a:ea typeface="Calibri"/>
              <a:cs typeface="Arial"/>
            </a:endParaRPr>
          </a:p>
        </p:txBody>
      </p:sp>
      <p:sp>
        <p:nvSpPr>
          <p:cNvPr id="20" name="Text 17"/>
          <p:cNvSpPr/>
          <p:nvPr/>
        </p:nvSpPr>
        <p:spPr>
          <a:xfrm>
            <a:off x="5852160" y="128016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2800" dirty="0"/>
          </a:p>
        </p:txBody>
      </p:sp>
      <p:sp>
        <p:nvSpPr>
          <p:cNvPr id="24" name="Shape 2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1650022" y="4820705"/>
            <a:ext cx="5838093" cy="3227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Vivéo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—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Accompagner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la fin de vie et le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deuil</a:t>
            </a:r>
            <a:endParaRPr lang="en-US" sz="800" dirty="0" err="1">
              <a:latin typeface="Arial"/>
              <a:ea typeface="Calibri" panose="020F0502020204030204"/>
              <a:cs typeface="Arial"/>
            </a:endParaRPr>
          </a:p>
        </p:txBody>
      </p:sp>
      <p:pic>
        <p:nvPicPr>
          <p:cNvPr id="26" name="Image 0" descr="preencoded.png">
            <a:extLst>
              <a:ext uri="{FF2B5EF4-FFF2-40B4-BE49-F238E27FC236}">
                <a16:creationId xmlns:a16="http://schemas.microsoft.com/office/drawing/2014/main" id="{72A90567-2604-1768-05FC-2E536C8BA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385" y="229662"/>
            <a:ext cx="1413931" cy="998851"/>
          </a:xfrm>
          <a:prstGeom prst="rect">
            <a:avLst/>
          </a:prstGeom>
        </p:spPr>
      </p:pic>
      <p:sp>
        <p:nvSpPr>
          <p:cNvPr id="7" name="Text 17">
            <a:extLst>
              <a:ext uri="{FF2B5EF4-FFF2-40B4-BE49-F238E27FC236}">
                <a16:creationId xmlns:a16="http://schemas.microsoft.com/office/drawing/2014/main" id="{B48AAD7B-B46E-F108-0A7F-D0C50761F7F5}"/>
              </a:ext>
            </a:extLst>
          </p:cNvPr>
          <p:cNvSpPr/>
          <p:nvPr/>
        </p:nvSpPr>
        <p:spPr>
          <a:xfrm>
            <a:off x="5852160" y="1005840"/>
            <a:ext cx="3108960" cy="347472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  <a:latin typeface="Arial"/>
                <a:cs typeface="Arial"/>
              </a:rPr>
              <a:t>INT-14</a:t>
            </a:r>
            <a:endParaRPr lang="en-US" sz="1300" dirty="0"/>
          </a:p>
        </p:txBody>
      </p:sp>
      <p:sp>
        <p:nvSpPr>
          <p:cNvPr id="27" name="Text 18">
            <a:extLst>
              <a:ext uri="{FF2B5EF4-FFF2-40B4-BE49-F238E27FC236}">
                <a16:creationId xmlns:a16="http://schemas.microsoft.com/office/drawing/2014/main" id="{F4AFFAC0-940A-A76F-1C38-3F1158172035}"/>
              </a:ext>
            </a:extLst>
          </p:cNvPr>
          <p:cNvSpPr/>
          <p:nvPr/>
        </p:nvSpPr>
        <p:spPr>
          <a:xfrm>
            <a:off x="5852160" y="1463040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Équipe ADVF</a:t>
            </a:r>
            <a:endParaRPr lang="en-US" sz="2200" dirty="0"/>
          </a:p>
        </p:txBody>
      </p:sp>
      <p:sp>
        <p:nvSpPr>
          <p:cNvPr id="28" name="Text 20">
            <a:extLst>
              <a:ext uri="{FF2B5EF4-FFF2-40B4-BE49-F238E27FC236}">
                <a16:creationId xmlns:a16="http://schemas.microsoft.com/office/drawing/2014/main" id="{8C2F5765-3F8E-F078-17E4-D4C31AA3B24D}"/>
              </a:ext>
            </a:extLst>
          </p:cNvPr>
          <p:cNvSpPr/>
          <p:nvPr/>
        </p:nvSpPr>
        <p:spPr>
          <a:xfrm>
            <a:off x="5852160" y="237744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100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Toulouse</a:t>
            </a:r>
            <a:endParaRPr lang="en-US" sz="1100" dirty="0"/>
          </a:p>
        </p:txBody>
      </p:sp>
      <p:sp>
        <p:nvSpPr>
          <p:cNvPr id="29" name="Shape 5">
            <a:extLst>
              <a:ext uri="{FF2B5EF4-FFF2-40B4-BE49-F238E27FC236}">
                <a16:creationId xmlns:a16="http://schemas.microsoft.com/office/drawing/2014/main" id="{FBF9F187-5E97-4FEA-18CD-B518C426DD21}"/>
              </a:ext>
            </a:extLst>
          </p:cNvPr>
          <p:cNvSpPr/>
          <p:nvPr/>
        </p:nvSpPr>
        <p:spPr>
          <a:xfrm>
            <a:off x="6775059" y="2201300"/>
            <a:ext cx="1270488" cy="42028"/>
          </a:xfrm>
          <a:prstGeom prst="roundRect">
            <a:avLst>
              <a:gd name="adj" fmla="val 28571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15">
            <a:extLst>
              <a:ext uri="{FF2B5EF4-FFF2-40B4-BE49-F238E27FC236}">
                <a16:creationId xmlns:a16="http://schemas.microsoft.com/office/drawing/2014/main" id="{2BF2158A-7344-D3C9-4A62-A84688BC0381}"/>
              </a:ext>
            </a:extLst>
          </p:cNvPr>
          <p:cNvSpPr/>
          <p:nvPr/>
        </p:nvSpPr>
        <p:spPr>
          <a:xfrm>
            <a:off x="320040" y="3749040"/>
            <a:ext cx="5120640" cy="27432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950" i="1" dirty="0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Vivéo-FORM-INT-14 —  </a:t>
            </a:r>
            <a:r>
              <a:rPr lang="en-US" sz="950" i="1" dirty="0" err="1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Critères</a:t>
            </a:r>
            <a:r>
              <a:rPr lang="en-US" sz="950" i="1" dirty="0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 HAS 1.7 / 2.7</a:t>
            </a:r>
            <a:endParaRPr lang="en-US" sz="9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 qu'il faut retenir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Assistantes de vie</a:t>
            </a:r>
            <a:endParaRPr lang="en-US" sz="950" dirty="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Vivéo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—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Accompagner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la fin de vie et le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deuil</a:t>
            </a:r>
            <a:endParaRPr lang="en-US" sz="800" dirty="0" err="1">
              <a:latin typeface="Arial"/>
              <a:ea typeface="Calibri" panose="020F0502020204030204"/>
              <a:cs typeface="Arial"/>
            </a:endParaRPr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10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274320" y="960120"/>
            <a:ext cx="859536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réflexes essentiels pour chaque intervention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201168" y="1371600"/>
            <a:ext cx="4160520" cy="1500000"/>
          </a:xfrm>
          <a:prstGeom prst="roundRect">
            <a:avLst>
              <a:gd name="adj" fmla="val 4877"/>
            </a:avLst>
          </a:prstGeom>
          <a:solidFill>
            <a:srgbClr val="EEF4FB"/>
          </a:solidFill>
          <a:ln w="19050">
            <a:solidFill>
              <a:srgbClr val="93C5E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481168" y="1847280"/>
            <a:ext cx="548640" cy="548640"/>
          </a:xfrm>
          <a:prstGeom prst="ellipse">
            <a:avLst/>
          </a:prstGeom>
          <a:solidFill>
            <a:srgbClr val="5A8FBF"/>
          </a:solidFill>
          <a:ln w="12700">
            <a:solidFill>
              <a:srgbClr val="5A8FB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481168" y="18472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3611688" y="18472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❤️</a:t>
            </a:r>
            <a:endParaRPr lang="en-US" sz="2800" dirty="0"/>
          </a:p>
        </p:txBody>
      </p:sp>
      <p:sp>
        <p:nvSpPr>
          <p:cNvPr id="16" name="Text 13"/>
          <p:cNvSpPr/>
          <p:nvPr/>
        </p:nvSpPr>
        <p:spPr>
          <a:xfrm>
            <a:off x="1201168" y="1521600"/>
            <a:ext cx="2260520" cy="12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Votre humanité est votre plus grande force — ne la gardez pas pour vous seule.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636848" y="1371600"/>
            <a:ext cx="4388688" cy="1500000"/>
          </a:xfrm>
          <a:prstGeom prst="roundRect">
            <a:avLst>
              <a:gd name="adj" fmla="val 4877"/>
            </a:avLst>
          </a:prstGeom>
          <a:solidFill>
            <a:srgbClr val="F5F0FF"/>
          </a:solidFill>
          <a:ln w="19050">
            <a:solidFill>
              <a:srgbClr val="C4A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Shape 15"/>
          <p:cNvSpPr/>
          <p:nvPr/>
        </p:nvSpPr>
        <p:spPr>
          <a:xfrm>
            <a:off x="4916848" y="1847280"/>
            <a:ext cx="548640" cy="54864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4916848" y="18472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500" dirty="0"/>
          </a:p>
        </p:txBody>
      </p:sp>
      <p:sp>
        <p:nvSpPr>
          <p:cNvPr id="20" name="Text 17"/>
          <p:cNvSpPr/>
          <p:nvPr/>
        </p:nvSpPr>
        <p:spPr>
          <a:xfrm>
            <a:off x="8275536" y="18472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🔒</a:t>
            </a:r>
            <a:endParaRPr lang="en-US" sz="2800" dirty="0"/>
          </a:p>
        </p:txBody>
      </p:sp>
      <p:sp>
        <p:nvSpPr>
          <p:cNvPr id="21" name="Text 18"/>
          <p:cNvSpPr/>
          <p:nvPr/>
        </p:nvSpPr>
        <p:spPr>
          <a:xfrm>
            <a:off x="5636848" y="1521600"/>
            <a:ext cx="2488688" cy="12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Confidentialité absolue, même après la fin de la prise en charge.</a:t>
            </a:r>
            <a:endParaRPr lang="en-US" sz="1300" dirty="0"/>
          </a:p>
        </p:txBody>
      </p:sp>
      <p:sp>
        <p:nvSpPr>
          <p:cNvPr id="22" name="Shape 19"/>
          <p:cNvSpPr/>
          <p:nvPr/>
        </p:nvSpPr>
        <p:spPr>
          <a:xfrm>
            <a:off x="201168" y="2981600"/>
            <a:ext cx="4160520" cy="1500000"/>
          </a:xfrm>
          <a:prstGeom prst="roundRect">
            <a:avLst>
              <a:gd name="adj" fmla="val 4877"/>
            </a:avLst>
          </a:prstGeom>
          <a:solidFill>
            <a:srgbClr val="E8F5E8"/>
          </a:solidFill>
          <a:ln w="19050">
            <a:solidFill>
              <a:srgbClr val="A8D5A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0"/>
          <p:cNvSpPr/>
          <p:nvPr/>
        </p:nvSpPr>
        <p:spPr>
          <a:xfrm>
            <a:off x="481168" y="3457280"/>
            <a:ext cx="548640" cy="54864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1"/>
          <p:cNvSpPr/>
          <p:nvPr/>
        </p:nvSpPr>
        <p:spPr>
          <a:xfrm>
            <a:off x="481168" y="34572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500" dirty="0"/>
          </a:p>
        </p:txBody>
      </p:sp>
      <p:sp>
        <p:nvSpPr>
          <p:cNvPr id="25" name="Text 22"/>
          <p:cNvSpPr/>
          <p:nvPr/>
        </p:nvSpPr>
        <p:spPr>
          <a:xfrm>
            <a:off x="3611688" y="34572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📢</a:t>
            </a:r>
            <a:endParaRPr lang="en-US" sz="2800" dirty="0"/>
          </a:p>
        </p:txBody>
      </p:sp>
      <p:sp>
        <p:nvSpPr>
          <p:cNvPr id="26" name="Text 23"/>
          <p:cNvSpPr/>
          <p:nvPr/>
        </p:nvSpPr>
        <p:spPr>
          <a:xfrm>
            <a:off x="1201168" y="3131600"/>
            <a:ext cx="2260520" cy="12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Signaler un changement ou une détresse, c'est protéger — pas trahir.</a:t>
            </a:r>
            <a:endParaRPr lang="en-US" sz="1300" dirty="0"/>
          </a:p>
        </p:txBody>
      </p:sp>
      <p:sp>
        <p:nvSpPr>
          <p:cNvPr id="27" name="Shape 24"/>
          <p:cNvSpPr/>
          <p:nvPr/>
        </p:nvSpPr>
        <p:spPr>
          <a:xfrm>
            <a:off x="4636848" y="2981600"/>
            <a:ext cx="4388688" cy="1500000"/>
          </a:xfrm>
          <a:prstGeom prst="roundRect">
            <a:avLst>
              <a:gd name="adj" fmla="val 4877"/>
            </a:avLst>
          </a:prstGeom>
          <a:solidFill>
            <a:srgbClr val="FFF9E6"/>
          </a:solidFill>
          <a:ln w="19050">
            <a:solidFill>
              <a:srgbClr val="F0D07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5"/>
          <p:cNvSpPr/>
          <p:nvPr/>
        </p:nvSpPr>
        <p:spPr>
          <a:xfrm>
            <a:off x="4916848" y="3457280"/>
            <a:ext cx="548640" cy="548640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26"/>
          <p:cNvSpPr/>
          <p:nvPr/>
        </p:nvSpPr>
        <p:spPr>
          <a:xfrm>
            <a:off x="4916848" y="34572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500" dirty="0"/>
          </a:p>
        </p:txBody>
      </p:sp>
      <p:sp>
        <p:nvSpPr>
          <p:cNvPr id="30" name="Text 27"/>
          <p:cNvSpPr/>
          <p:nvPr/>
        </p:nvSpPr>
        <p:spPr>
          <a:xfrm>
            <a:off x="8275536" y="34572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🤝</a:t>
            </a:r>
            <a:endParaRPr lang="en-US" sz="2800" dirty="0"/>
          </a:p>
        </p:txBody>
      </p:sp>
      <p:sp>
        <p:nvSpPr>
          <p:cNvPr id="31" name="Text 28"/>
          <p:cNvSpPr/>
          <p:nvPr/>
        </p:nvSpPr>
        <p:spPr>
          <a:xfrm>
            <a:off x="5636848" y="3131600"/>
            <a:ext cx="2488688" cy="12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Vous n'êtes pas seule — l'équipe Vivéo est là pour vous soutenir.</a:t>
            </a:r>
            <a:endParaRPr lang="en-US" sz="1300" dirty="0"/>
          </a:p>
        </p:txBody>
      </p:sp>
      <p:pic>
        <p:nvPicPr>
          <p:cNvPr id="32" name="Image 0" descr="preencoded.png">
            <a:extLst>
              <a:ext uri="{FF2B5EF4-FFF2-40B4-BE49-F238E27FC236}">
                <a16:creationId xmlns:a16="http://schemas.microsoft.com/office/drawing/2014/main" id="{F7F82B91-B15A-7D61-2495-607DE9F69A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8486" y="73151"/>
            <a:ext cx="1102610" cy="7789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8486" y="73151"/>
            <a:ext cx="1102610" cy="778923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Objectifs de cette formation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Assistantes de vie</a:t>
            </a:r>
            <a:endParaRPr lang="en-US" sz="950" dirty="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Vivéo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—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Accompagner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la fin de vie et le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deuil</a:t>
            </a:r>
            <a:endParaRPr lang="en-US" sz="800" dirty="0" err="1">
              <a:latin typeface="Arial"/>
              <a:ea typeface="Calibri" panose="020F0502020204030204"/>
              <a:cs typeface="Arial"/>
            </a:endParaRPr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10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201168" y="1097280"/>
            <a:ext cx="4160520" cy="1682496"/>
          </a:xfrm>
          <a:prstGeom prst="roundRect">
            <a:avLst>
              <a:gd name="adj" fmla="val 4348"/>
            </a:avLst>
          </a:prstGeom>
          <a:solidFill>
            <a:srgbClr val="EEF4FB"/>
          </a:solidFill>
          <a:ln w="19050">
            <a:solidFill>
              <a:srgbClr val="93C5E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365760" y="1261872"/>
            <a:ext cx="658368" cy="65836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93C5E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365760" y="126187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👁️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1207008" y="1280160"/>
            <a:ext cx="3060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Comprendre</a:t>
            </a:r>
            <a:endParaRPr lang="en-US" sz="2200" dirty="0"/>
          </a:p>
        </p:txBody>
      </p:sp>
      <p:sp>
        <p:nvSpPr>
          <p:cNvPr id="15" name="Text 12"/>
          <p:cNvSpPr/>
          <p:nvPr/>
        </p:nvSpPr>
        <p:spPr>
          <a:xfrm>
            <a:off x="1207008" y="1717280"/>
            <a:ext cx="3060520" cy="7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 que vivent nos bénéficiaires en fin de vie.</a:t>
            </a:r>
            <a:endParaRPr lang="en-US" sz="1400" dirty="0"/>
          </a:p>
        </p:txBody>
      </p:sp>
      <p:sp>
        <p:nvSpPr>
          <p:cNvPr id="16" name="Shape 13"/>
          <p:cNvSpPr/>
          <p:nvPr/>
        </p:nvSpPr>
        <p:spPr>
          <a:xfrm>
            <a:off x="4636848" y="1097280"/>
            <a:ext cx="4388688" cy="1682496"/>
          </a:xfrm>
          <a:prstGeom prst="roundRect">
            <a:avLst>
              <a:gd name="adj" fmla="val 4348"/>
            </a:avLst>
          </a:prstGeom>
          <a:solidFill>
            <a:srgbClr val="FFF9E6"/>
          </a:solidFill>
          <a:ln w="19050">
            <a:solidFill>
              <a:srgbClr val="F0D07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Shape 14"/>
          <p:cNvSpPr/>
          <p:nvPr/>
        </p:nvSpPr>
        <p:spPr>
          <a:xfrm>
            <a:off x="4801440" y="1261872"/>
            <a:ext cx="658368" cy="65836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0D07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5"/>
          <p:cNvSpPr/>
          <p:nvPr/>
        </p:nvSpPr>
        <p:spPr>
          <a:xfrm>
            <a:off x="4801440" y="126187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💬</a:t>
            </a:r>
            <a:endParaRPr lang="en-US" sz="2200" dirty="0"/>
          </a:p>
        </p:txBody>
      </p:sp>
      <p:sp>
        <p:nvSpPr>
          <p:cNvPr id="19" name="Text 16"/>
          <p:cNvSpPr/>
          <p:nvPr/>
        </p:nvSpPr>
        <p:spPr>
          <a:xfrm>
            <a:off x="5642688" y="1280160"/>
            <a:ext cx="328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Communiquer</a:t>
            </a:r>
            <a:endParaRPr lang="en-US" sz="2200" dirty="0"/>
          </a:p>
        </p:txBody>
      </p:sp>
      <p:sp>
        <p:nvSpPr>
          <p:cNvPr id="20" name="Text 17"/>
          <p:cNvSpPr/>
          <p:nvPr/>
        </p:nvSpPr>
        <p:spPr>
          <a:xfrm>
            <a:off x="5642688" y="1717280"/>
            <a:ext cx="3288688" cy="7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bons mots au bon moment avec la famille.</a:t>
            </a:r>
            <a:endParaRPr lang="en-US" sz="1400" dirty="0"/>
          </a:p>
        </p:txBody>
      </p:sp>
      <p:sp>
        <p:nvSpPr>
          <p:cNvPr id="21" name="Shape 18"/>
          <p:cNvSpPr/>
          <p:nvPr/>
        </p:nvSpPr>
        <p:spPr>
          <a:xfrm>
            <a:off x="201168" y="2871216"/>
            <a:ext cx="4160520" cy="1682496"/>
          </a:xfrm>
          <a:prstGeom prst="roundRect">
            <a:avLst>
              <a:gd name="adj" fmla="val 4348"/>
            </a:avLst>
          </a:prstGeom>
          <a:solidFill>
            <a:srgbClr val="E8F5E8"/>
          </a:solidFill>
          <a:ln w="19050">
            <a:solidFill>
              <a:srgbClr val="A8D5A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Shape 19"/>
          <p:cNvSpPr/>
          <p:nvPr/>
        </p:nvSpPr>
        <p:spPr>
          <a:xfrm>
            <a:off x="365760" y="3035808"/>
            <a:ext cx="658368" cy="65836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A8D5A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365760" y="303580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🤝</a:t>
            </a:r>
            <a:endParaRPr lang="en-US" sz="2200" dirty="0"/>
          </a:p>
        </p:txBody>
      </p:sp>
      <p:sp>
        <p:nvSpPr>
          <p:cNvPr id="24" name="Text 21"/>
          <p:cNvSpPr/>
          <p:nvPr/>
        </p:nvSpPr>
        <p:spPr>
          <a:xfrm>
            <a:off x="1207008" y="3054096"/>
            <a:ext cx="3060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Soutenir</a:t>
            </a:r>
            <a:endParaRPr lang="en-US" sz="2200" dirty="0"/>
          </a:p>
        </p:txBody>
      </p:sp>
      <p:sp>
        <p:nvSpPr>
          <p:cNvPr id="25" name="Text 22"/>
          <p:cNvSpPr/>
          <p:nvPr/>
        </p:nvSpPr>
        <p:spPr>
          <a:xfrm>
            <a:off x="1207008" y="3491216"/>
            <a:ext cx="3060520" cy="7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Votre bénéficiaire et vous-même face au deuil.</a:t>
            </a:r>
            <a:endParaRPr lang="en-US" sz="1400" dirty="0"/>
          </a:p>
        </p:txBody>
      </p:sp>
      <p:sp>
        <p:nvSpPr>
          <p:cNvPr id="26" name="Shape 23"/>
          <p:cNvSpPr/>
          <p:nvPr/>
        </p:nvSpPr>
        <p:spPr>
          <a:xfrm>
            <a:off x="4636848" y="2871216"/>
            <a:ext cx="4388688" cy="1682496"/>
          </a:xfrm>
          <a:prstGeom prst="roundRect">
            <a:avLst>
              <a:gd name="adj" fmla="val 4348"/>
            </a:avLst>
          </a:prstGeom>
          <a:solidFill>
            <a:srgbClr val="F5F0FF"/>
          </a:solidFill>
          <a:ln w="19050">
            <a:solidFill>
              <a:srgbClr val="C4A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4"/>
          <p:cNvSpPr/>
          <p:nvPr/>
        </p:nvSpPr>
        <p:spPr>
          <a:xfrm>
            <a:off x="4801440" y="3035808"/>
            <a:ext cx="658368" cy="65836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C4A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5"/>
          <p:cNvSpPr/>
          <p:nvPr/>
        </p:nvSpPr>
        <p:spPr>
          <a:xfrm>
            <a:off x="4801440" y="303580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📢</a:t>
            </a:r>
            <a:endParaRPr lang="en-US" sz="2200" dirty="0"/>
          </a:p>
        </p:txBody>
      </p:sp>
      <p:sp>
        <p:nvSpPr>
          <p:cNvPr id="29" name="Text 26"/>
          <p:cNvSpPr/>
          <p:nvPr/>
        </p:nvSpPr>
        <p:spPr>
          <a:xfrm>
            <a:off x="5642688" y="3054096"/>
            <a:ext cx="328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Agir</a:t>
            </a:r>
            <a:endParaRPr lang="en-US" sz="2200" dirty="0"/>
          </a:p>
        </p:txBody>
      </p:sp>
      <p:sp>
        <p:nvSpPr>
          <p:cNvPr id="30" name="Text 27"/>
          <p:cNvSpPr/>
          <p:nvPr/>
        </p:nvSpPr>
        <p:spPr>
          <a:xfrm>
            <a:off x="5642688" y="3491216"/>
            <a:ext cx="3288688" cy="7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Savoir à qui parler et quand alerter.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fin de vie : ce que vous pouvez observer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Assistantes de vie</a:t>
            </a:r>
            <a:endParaRPr lang="en-US" sz="950" dirty="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Vivéo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—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Accompagner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la fin de vie et le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deuil</a:t>
            </a:r>
            <a:endParaRPr lang="en-US" sz="800" dirty="0" err="1">
              <a:latin typeface="Arial"/>
              <a:ea typeface="Calibri" panose="020F0502020204030204"/>
              <a:cs typeface="Arial"/>
            </a:endParaRPr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10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201168" y="1005840"/>
            <a:ext cx="4160520" cy="3703320"/>
          </a:xfrm>
          <a:prstGeom prst="roundRect">
            <a:avLst>
              <a:gd name="adj" fmla="val 1975"/>
            </a:avLst>
          </a:prstGeom>
          <a:solidFill>
            <a:srgbClr val="E8F5E8"/>
          </a:solidFill>
          <a:ln w="1905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201168" y="1005840"/>
            <a:ext cx="4160520" cy="430000"/>
          </a:xfrm>
          <a:prstGeom prst="roundRect">
            <a:avLst>
              <a:gd name="adj" fmla="val 10633"/>
            </a:avLst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292608" y="1005840"/>
            <a:ext cx="4069080" cy="4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🕊️  Signes physiques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01168" y="163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601168" y="152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🛏️  Il dort beaucoup plus</a:t>
            </a:r>
            <a:endParaRPr lang="en-US" sz="1300" dirty="0"/>
          </a:p>
        </p:txBody>
      </p:sp>
      <p:sp>
        <p:nvSpPr>
          <p:cNvPr id="16" name="Shape 13"/>
          <p:cNvSpPr/>
          <p:nvPr/>
        </p:nvSpPr>
        <p:spPr>
          <a:xfrm>
            <a:off x="401168" y="214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601168" y="203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🍽️  Il mange et boit très peu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401168" y="265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601168" y="254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🤫  Il parle moins, reste au lit</a:t>
            </a:r>
            <a:endParaRPr lang="en-US" sz="1300" dirty="0"/>
          </a:p>
        </p:txBody>
      </p:sp>
      <p:sp>
        <p:nvSpPr>
          <p:cNvPr id="20" name="Shape 17"/>
          <p:cNvSpPr/>
          <p:nvPr/>
        </p:nvSpPr>
        <p:spPr>
          <a:xfrm>
            <a:off x="401168" y="316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8"/>
          <p:cNvSpPr/>
          <p:nvPr/>
        </p:nvSpPr>
        <p:spPr>
          <a:xfrm>
            <a:off x="601168" y="305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🥶  Il a froid même en été</a:t>
            </a:r>
            <a:endParaRPr lang="en-US" sz="1300" dirty="0"/>
          </a:p>
        </p:txBody>
      </p:sp>
      <p:sp>
        <p:nvSpPr>
          <p:cNvPr id="22" name="Shape 19"/>
          <p:cNvSpPr/>
          <p:nvPr/>
        </p:nvSpPr>
        <p:spPr>
          <a:xfrm>
            <a:off x="401168" y="367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601168" y="356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💨  Sa respiration change</a:t>
            </a:r>
            <a:endParaRPr lang="en-US" sz="1300" dirty="0"/>
          </a:p>
        </p:txBody>
      </p:sp>
      <p:sp>
        <p:nvSpPr>
          <p:cNvPr id="24" name="Shape 21"/>
          <p:cNvSpPr/>
          <p:nvPr/>
        </p:nvSpPr>
        <p:spPr>
          <a:xfrm>
            <a:off x="401168" y="418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601168" y="407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👁️  Son regard se voile</a:t>
            </a:r>
            <a:endParaRPr lang="en-US" sz="1300" dirty="0"/>
          </a:p>
        </p:txBody>
      </p:sp>
      <p:sp>
        <p:nvSpPr>
          <p:cNvPr id="26" name="Shape 23"/>
          <p:cNvSpPr/>
          <p:nvPr/>
        </p:nvSpPr>
        <p:spPr>
          <a:xfrm>
            <a:off x="4636848" y="1005840"/>
            <a:ext cx="4388688" cy="3703320"/>
          </a:xfrm>
          <a:prstGeom prst="roundRect">
            <a:avLst>
              <a:gd name="adj" fmla="val 1975"/>
            </a:avLst>
          </a:prstGeom>
          <a:solidFill>
            <a:srgbClr val="EEF4FB"/>
          </a:solidFill>
          <a:ln w="19050">
            <a:solidFill>
              <a:srgbClr val="1A5C8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4"/>
          <p:cNvSpPr/>
          <p:nvPr/>
        </p:nvSpPr>
        <p:spPr>
          <a:xfrm>
            <a:off x="4636848" y="1005840"/>
            <a:ext cx="4388688" cy="430000"/>
          </a:xfrm>
          <a:prstGeom prst="roundRect">
            <a:avLst>
              <a:gd name="adj" fmla="val 10633"/>
            </a:avLst>
          </a:prstGeom>
          <a:solidFill>
            <a:srgbClr val="1A5C8F"/>
          </a:solidFill>
          <a:ln w="12700">
            <a:solidFill>
              <a:srgbClr val="1A5C8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5"/>
          <p:cNvSpPr/>
          <p:nvPr/>
        </p:nvSpPr>
        <p:spPr>
          <a:xfrm>
            <a:off x="4728288" y="1005840"/>
            <a:ext cx="4297248" cy="4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💬  Signes émotionnels</a:t>
            </a:r>
            <a:endParaRPr lang="en-US" sz="1300" dirty="0"/>
          </a:p>
        </p:txBody>
      </p:sp>
      <p:sp>
        <p:nvSpPr>
          <p:cNvPr id="29" name="Shape 26"/>
          <p:cNvSpPr/>
          <p:nvPr/>
        </p:nvSpPr>
        <p:spPr>
          <a:xfrm>
            <a:off x="4836848" y="1635840"/>
            <a:ext cx="110000" cy="110000"/>
          </a:xfrm>
          <a:prstGeom prst="ellipse">
            <a:avLst/>
          </a:prstGeom>
          <a:solidFill>
            <a:srgbClr val="1A5C8F"/>
          </a:solidFill>
          <a:ln w="12700">
            <a:solidFill>
              <a:srgbClr val="1A5C8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7"/>
          <p:cNvSpPr/>
          <p:nvPr/>
        </p:nvSpPr>
        <p:spPr>
          <a:xfrm>
            <a:off x="5036848" y="152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🙏  Il parle de partir sans angoisse</a:t>
            </a:r>
            <a:endParaRPr lang="en-US" sz="1300" dirty="0"/>
          </a:p>
        </p:txBody>
      </p:sp>
      <p:sp>
        <p:nvSpPr>
          <p:cNvPr id="31" name="Shape 28"/>
          <p:cNvSpPr/>
          <p:nvPr/>
        </p:nvSpPr>
        <p:spPr>
          <a:xfrm>
            <a:off x="4836848" y="2145840"/>
            <a:ext cx="110000" cy="110000"/>
          </a:xfrm>
          <a:prstGeom prst="ellipse">
            <a:avLst/>
          </a:prstGeom>
          <a:solidFill>
            <a:srgbClr val="1A5C8F"/>
          </a:solidFill>
          <a:ln w="12700">
            <a:solidFill>
              <a:srgbClr val="1A5C8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Text 29"/>
          <p:cNvSpPr/>
          <p:nvPr/>
        </p:nvSpPr>
        <p:spPr>
          <a:xfrm>
            <a:off x="5036848" y="203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👨‍👩‍👧  Il veut voir sa famille</a:t>
            </a:r>
            <a:endParaRPr lang="en-US" sz="1300" dirty="0"/>
          </a:p>
        </p:txBody>
      </p:sp>
      <p:sp>
        <p:nvSpPr>
          <p:cNvPr id="33" name="Shape 30"/>
          <p:cNvSpPr/>
          <p:nvPr/>
        </p:nvSpPr>
        <p:spPr>
          <a:xfrm>
            <a:off x="4836848" y="2655840"/>
            <a:ext cx="110000" cy="110000"/>
          </a:xfrm>
          <a:prstGeom prst="ellipse">
            <a:avLst/>
          </a:prstGeom>
          <a:solidFill>
            <a:srgbClr val="1A5C8F"/>
          </a:solidFill>
          <a:ln w="12700">
            <a:solidFill>
              <a:srgbClr val="1A5C8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4" name="Text 31"/>
          <p:cNvSpPr/>
          <p:nvPr/>
        </p:nvSpPr>
        <p:spPr>
          <a:xfrm>
            <a:off x="5036848" y="254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👋  Il dit merci et au revoir</a:t>
            </a:r>
            <a:endParaRPr lang="en-US" sz="1300" dirty="0"/>
          </a:p>
        </p:txBody>
      </p:sp>
      <p:sp>
        <p:nvSpPr>
          <p:cNvPr id="35" name="Shape 32"/>
          <p:cNvSpPr/>
          <p:nvPr/>
        </p:nvSpPr>
        <p:spPr>
          <a:xfrm>
            <a:off x="4836848" y="3165840"/>
            <a:ext cx="110000" cy="110000"/>
          </a:xfrm>
          <a:prstGeom prst="ellipse">
            <a:avLst/>
          </a:prstGeom>
          <a:solidFill>
            <a:srgbClr val="1A5C8F"/>
          </a:solidFill>
          <a:ln w="12700">
            <a:solidFill>
              <a:srgbClr val="1A5C8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3"/>
          <p:cNvSpPr/>
          <p:nvPr/>
        </p:nvSpPr>
        <p:spPr>
          <a:xfrm>
            <a:off x="5036848" y="305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📷  Il regarde des photos</a:t>
            </a:r>
            <a:endParaRPr lang="en-US" sz="1300" dirty="0"/>
          </a:p>
        </p:txBody>
      </p:sp>
      <p:sp>
        <p:nvSpPr>
          <p:cNvPr id="37" name="Shape 34"/>
          <p:cNvSpPr/>
          <p:nvPr/>
        </p:nvSpPr>
        <p:spPr>
          <a:xfrm>
            <a:off x="4836848" y="3675840"/>
            <a:ext cx="110000" cy="110000"/>
          </a:xfrm>
          <a:prstGeom prst="ellipse">
            <a:avLst/>
          </a:prstGeom>
          <a:solidFill>
            <a:srgbClr val="1A5C8F"/>
          </a:solidFill>
          <a:ln w="12700">
            <a:solidFill>
              <a:srgbClr val="1A5C8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5"/>
          <p:cNvSpPr/>
          <p:nvPr/>
        </p:nvSpPr>
        <p:spPr>
          <a:xfrm>
            <a:off x="5036848" y="356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😌  Il peut être très calme</a:t>
            </a:r>
            <a:endParaRPr lang="en-US" sz="1300" dirty="0"/>
          </a:p>
        </p:txBody>
      </p:sp>
      <p:sp>
        <p:nvSpPr>
          <p:cNvPr id="39" name="Shape 36"/>
          <p:cNvSpPr/>
          <p:nvPr/>
        </p:nvSpPr>
        <p:spPr>
          <a:xfrm>
            <a:off x="4836848" y="4185840"/>
            <a:ext cx="110000" cy="110000"/>
          </a:xfrm>
          <a:prstGeom prst="ellipse">
            <a:avLst/>
          </a:prstGeom>
          <a:solidFill>
            <a:srgbClr val="1A5C8F"/>
          </a:solidFill>
          <a:ln w="12700">
            <a:solidFill>
              <a:srgbClr val="1A5C8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0" name="Text 37"/>
          <p:cNvSpPr/>
          <p:nvPr/>
        </p:nvSpPr>
        <p:spPr>
          <a:xfrm>
            <a:off x="5036848" y="407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😰  Parfois il est agité</a:t>
            </a:r>
            <a:endParaRPr lang="en-US" sz="1300" dirty="0"/>
          </a:p>
        </p:txBody>
      </p:sp>
      <p:pic>
        <p:nvPicPr>
          <p:cNvPr id="41" name="Image 0" descr="preencoded.png">
            <a:extLst>
              <a:ext uri="{FF2B5EF4-FFF2-40B4-BE49-F238E27FC236}">
                <a16:creationId xmlns:a16="http://schemas.microsoft.com/office/drawing/2014/main" id="{BA3725F5-D4CD-B6EF-AAF5-7E5654F4C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8486" y="73151"/>
            <a:ext cx="1102610" cy="77892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posture au quotidien — ce que je fais et ce que j'évite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Assistantes de vie</a:t>
            </a:r>
            <a:endParaRPr lang="en-US" sz="950" dirty="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Vivéo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—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Accompagner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la fin de vie et le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deuil</a:t>
            </a:r>
            <a:endParaRPr lang="en-US" sz="800" dirty="0">
              <a:latin typeface="Arial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10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201168" y="1005840"/>
            <a:ext cx="4160520" cy="3703320"/>
          </a:xfrm>
          <a:prstGeom prst="roundRect">
            <a:avLst>
              <a:gd name="adj" fmla="val 1975"/>
            </a:avLst>
          </a:prstGeom>
          <a:solidFill>
            <a:srgbClr val="E8F5E8"/>
          </a:solidFill>
          <a:ln w="1905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201168" y="1005840"/>
            <a:ext cx="4160520" cy="430000"/>
          </a:xfrm>
          <a:prstGeom prst="roundRect">
            <a:avLst>
              <a:gd name="adj" fmla="val 10633"/>
            </a:avLst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292608" y="1005840"/>
            <a:ext cx="4069080" cy="4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Ce que je fais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01168" y="163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601168" y="152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🚪  Je continue mes visites normalement</a:t>
            </a:r>
            <a:endParaRPr lang="en-US" sz="1300" dirty="0"/>
          </a:p>
        </p:txBody>
      </p:sp>
      <p:sp>
        <p:nvSpPr>
          <p:cNvPr id="16" name="Shape 13"/>
          <p:cNvSpPr/>
          <p:nvPr/>
        </p:nvSpPr>
        <p:spPr>
          <a:xfrm>
            <a:off x="401168" y="214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601168" y="203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😌  Je reste calme et bienveillante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401168" y="265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601168" y="254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🤝  Je tiens la main, j'écoute</a:t>
            </a:r>
            <a:endParaRPr lang="en-US" sz="1300" dirty="0"/>
          </a:p>
        </p:txBody>
      </p:sp>
      <p:sp>
        <p:nvSpPr>
          <p:cNvPr id="20" name="Shape 17"/>
          <p:cNvSpPr/>
          <p:nvPr/>
        </p:nvSpPr>
        <p:spPr>
          <a:xfrm>
            <a:off x="401168" y="316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8"/>
          <p:cNvSpPr/>
          <p:nvPr/>
        </p:nvSpPr>
        <p:spPr>
          <a:xfrm>
            <a:off x="601168" y="305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📢  J'informe ma responsable de tout changement</a:t>
            </a:r>
            <a:endParaRPr lang="en-US" sz="1300" dirty="0"/>
          </a:p>
        </p:txBody>
      </p:sp>
      <p:sp>
        <p:nvSpPr>
          <p:cNvPr id="22" name="Shape 19"/>
          <p:cNvSpPr/>
          <p:nvPr/>
        </p:nvSpPr>
        <p:spPr>
          <a:xfrm>
            <a:off x="401168" y="367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601168" y="356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💛  Je respecte ses volontés</a:t>
            </a:r>
            <a:endParaRPr lang="en-US" sz="1300" dirty="0"/>
          </a:p>
        </p:txBody>
      </p:sp>
      <p:sp>
        <p:nvSpPr>
          <p:cNvPr id="24" name="Shape 21"/>
          <p:cNvSpPr/>
          <p:nvPr/>
        </p:nvSpPr>
        <p:spPr>
          <a:xfrm>
            <a:off x="401168" y="418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601168" y="407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🙏  Je salue dignement après le décès</a:t>
            </a:r>
            <a:endParaRPr lang="en-US" sz="1300" dirty="0"/>
          </a:p>
        </p:txBody>
      </p:sp>
      <p:sp>
        <p:nvSpPr>
          <p:cNvPr id="26" name="Shape 23"/>
          <p:cNvSpPr/>
          <p:nvPr/>
        </p:nvSpPr>
        <p:spPr>
          <a:xfrm>
            <a:off x="4636848" y="1005840"/>
            <a:ext cx="4388688" cy="3703320"/>
          </a:xfrm>
          <a:prstGeom prst="roundRect">
            <a:avLst>
              <a:gd name="adj" fmla="val 1975"/>
            </a:avLst>
          </a:prstGeom>
          <a:solidFill>
            <a:srgbClr val="FFF0F0"/>
          </a:solidFill>
          <a:ln w="1905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4"/>
          <p:cNvSpPr/>
          <p:nvPr/>
        </p:nvSpPr>
        <p:spPr>
          <a:xfrm>
            <a:off x="4636848" y="1005840"/>
            <a:ext cx="4388688" cy="430000"/>
          </a:xfrm>
          <a:prstGeom prst="roundRect">
            <a:avLst>
              <a:gd name="adj" fmla="val 10633"/>
            </a:avLst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5"/>
          <p:cNvSpPr/>
          <p:nvPr/>
        </p:nvSpPr>
        <p:spPr>
          <a:xfrm>
            <a:off x="4728288" y="1005840"/>
            <a:ext cx="4297248" cy="4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🚫  Ce que j'évite</a:t>
            </a:r>
            <a:endParaRPr lang="en-US" sz="1300" dirty="0"/>
          </a:p>
        </p:txBody>
      </p:sp>
      <p:sp>
        <p:nvSpPr>
          <p:cNvPr id="29" name="Shape 26"/>
          <p:cNvSpPr/>
          <p:nvPr/>
        </p:nvSpPr>
        <p:spPr>
          <a:xfrm>
            <a:off x="4836848" y="1635840"/>
            <a:ext cx="110000" cy="1100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7"/>
          <p:cNvSpPr/>
          <p:nvPr/>
        </p:nvSpPr>
        <p:spPr>
          <a:xfrm>
            <a:off x="5036848" y="152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Donner un avis médical</a:t>
            </a:r>
            <a:endParaRPr lang="en-US" sz="1300" dirty="0"/>
          </a:p>
        </p:txBody>
      </p:sp>
      <p:sp>
        <p:nvSpPr>
          <p:cNvPr id="31" name="Shape 28"/>
          <p:cNvSpPr/>
          <p:nvPr/>
        </p:nvSpPr>
        <p:spPr>
          <a:xfrm>
            <a:off x="4836848" y="2145840"/>
            <a:ext cx="110000" cy="1100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Text 29"/>
          <p:cNvSpPr/>
          <p:nvPr/>
        </p:nvSpPr>
        <p:spPr>
          <a:xfrm>
            <a:off x="5036848" y="203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Dire quand ça va se passer</a:t>
            </a:r>
            <a:endParaRPr lang="en-US" sz="1300" dirty="0"/>
          </a:p>
        </p:txBody>
      </p:sp>
      <p:sp>
        <p:nvSpPr>
          <p:cNvPr id="33" name="Shape 30"/>
          <p:cNvSpPr/>
          <p:nvPr/>
        </p:nvSpPr>
        <p:spPr>
          <a:xfrm>
            <a:off x="4836848" y="2655840"/>
            <a:ext cx="110000" cy="1100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4" name="Text 31"/>
          <p:cNvSpPr/>
          <p:nvPr/>
        </p:nvSpPr>
        <p:spPr>
          <a:xfrm>
            <a:off x="5036848" y="254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Rester seule avec ma peine</a:t>
            </a:r>
            <a:endParaRPr lang="en-US" sz="1300" dirty="0"/>
          </a:p>
        </p:txBody>
      </p:sp>
      <p:sp>
        <p:nvSpPr>
          <p:cNvPr id="35" name="Shape 32"/>
          <p:cNvSpPr/>
          <p:nvPr/>
        </p:nvSpPr>
        <p:spPr>
          <a:xfrm>
            <a:off x="4836848" y="3165840"/>
            <a:ext cx="110000" cy="1100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3"/>
          <p:cNvSpPr/>
          <p:nvPr/>
        </p:nvSpPr>
        <p:spPr>
          <a:xfrm>
            <a:off x="5036848" y="305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Interrompre les missions sans accord</a:t>
            </a:r>
            <a:endParaRPr lang="en-US" sz="1300" dirty="0"/>
          </a:p>
        </p:txBody>
      </p:sp>
      <p:sp>
        <p:nvSpPr>
          <p:cNvPr id="37" name="Shape 34"/>
          <p:cNvSpPr/>
          <p:nvPr/>
        </p:nvSpPr>
        <p:spPr>
          <a:xfrm>
            <a:off x="4836848" y="3675840"/>
            <a:ext cx="110000" cy="1100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5"/>
          <p:cNvSpPr/>
          <p:nvPr/>
        </p:nvSpPr>
        <p:spPr>
          <a:xfrm>
            <a:off x="5036848" y="356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Parler du bénéficiaire à des tiers</a:t>
            </a:r>
            <a:endParaRPr lang="en-US" sz="1300" dirty="0"/>
          </a:p>
        </p:txBody>
      </p:sp>
      <p:sp>
        <p:nvSpPr>
          <p:cNvPr id="39" name="Shape 36"/>
          <p:cNvSpPr/>
          <p:nvPr/>
        </p:nvSpPr>
        <p:spPr>
          <a:xfrm>
            <a:off x="4836848" y="4185840"/>
            <a:ext cx="110000" cy="1100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0" name="Text 37"/>
          <p:cNvSpPr/>
          <p:nvPr/>
        </p:nvSpPr>
        <p:spPr>
          <a:xfrm>
            <a:off x="5036848" y="407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Promettre ce qui dépasse mon rôle</a:t>
            </a:r>
            <a:endParaRPr lang="en-US" sz="1300" dirty="0"/>
          </a:p>
        </p:txBody>
      </p:sp>
      <p:pic>
        <p:nvPicPr>
          <p:cNvPr id="41" name="Image 0" descr="preencoded.png">
            <a:extLst>
              <a:ext uri="{FF2B5EF4-FFF2-40B4-BE49-F238E27FC236}">
                <a16:creationId xmlns:a16="http://schemas.microsoft.com/office/drawing/2014/main" id="{5E60D692-1AA7-C08B-6512-B8F827F88C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8486" y="73151"/>
            <a:ext cx="1102610" cy="77892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Quoi dire… et quoi ne pas dire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Assistantes de vie</a:t>
            </a:r>
            <a:endParaRPr lang="en-US" sz="950" dirty="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Vivéo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—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Accompagner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la fin de vie et le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deuil</a:t>
            </a:r>
            <a:endParaRPr lang="en-US" sz="800" dirty="0">
              <a:latin typeface="Arial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10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201168" y="1005840"/>
            <a:ext cx="4160520" cy="3703320"/>
          </a:xfrm>
          <a:prstGeom prst="roundRect">
            <a:avLst>
              <a:gd name="adj" fmla="val 1975"/>
            </a:avLst>
          </a:prstGeom>
          <a:solidFill>
            <a:srgbClr val="E8F5E8"/>
          </a:solidFill>
          <a:ln w="1905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201168" y="1005840"/>
            <a:ext cx="4160520" cy="430000"/>
          </a:xfrm>
          <a:prstGeom prst="roundRect">
            <a:avLst>
              <a:gd name="adj" fmla="val 10633"/>
            </a:avLst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292608" y="1005840"/>
            <a:ext cx="4069080" cy="4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💬  Je peux dire…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01168" y="163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601168" y="152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🗣️  « Je suis là avec vous »</a:t>
            </a:r>
            <a:endParaRPr lang="en-US" sz="1300" dirty="0"/>
          </a:p>
        </p:txBody>
      </p:sp>
      <p:sp>
        <p:nvSpPr>
          <p:cNvPr id="16" name="Shape 13"/>
          <p:cNvSpPr/>
          <p:nvPr/>
        </p:nvSpPr>
        <p:spPr>
          <a:xfrm>
            <a:off x="401168" y="214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601168" y="203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🗣️  « Vous n'êtes pas seul(e) »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401168" y="265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601168" y="254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🗣️  « Je vous écoute »</a:t>
            </a:r>
            <a:endParaRPr lang="en-US" sz="1300" dirty="0"/>
          </a:p>
        </p:txBody>
      </p:sp>
      <p:sp>
        <p:nvSpPr>
          <p:cNvPr id="20" name="Shape 17"/>
          <p:cNvSpPr/>
          <p:nvPr/>
        </p:nvSpPr>
        <p:spPr>
          <a:xfrm>
            <a:off x="401168" y="316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8"/>
          <p:cNvSpPr/>
          <p:nvPr/>
        </p:nvSpPr>
        <p:spPr>
          <a:xfrm>
            <a:off x="601168" y="305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🗣️  « Comment vous sentez-vous ? »</a:t>
            </a:r>
            <a:endParaRPr lang="en-US" sz="1300" dirty="0"/>
          </a:p>
        </p:txBody>
      </p:sp>
      <p:sp>
        <p:nvSpPr>
          <p:cNvPr id="22" name="Shape 19"/>
          <p:cNvSpPr/>
          <p:nvPr/>
        </p:nvSpPr>
        <p:spPr>
          <a:xfrm>
            <a:off x="401168" y="367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0"/>
          <p:cNvSpPr/>
          <p:nvPr/>
        </p:nvSpPr>
        <p:spPr>
          <a:xfrm>
            <a:off x="601168" y="356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🤫  Rester en silence, tenir la main</a:t>
            </a:r>
            <a:endParaRPr lang="en-US" sz="1300" dirty="0"/>
          </a:p>
        </p:txBody>
      </p:sp>
      <p:sp>
        <p:nvSpPr>
          <p:cNvPr id="24" name="Shape 21"/>
          <p:cNvSpPr/>
          <p:nvPr/>
        </p:nvSpPr>
        <p:spPr>
          <a:xfrm>
            <a:off x="401168" y="4185840"/>
            <a:ext cx="110000" cy="11000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601168" y="4075840"/>
            <a:ext cx="3720520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🙏  « Merci de me faire confiance »</a:t>
            </a:r>
            <a:endParaRPr lang="en-US" sz="1300" dirty="0"/>
          </a:p>
        </p:txBody>
      </p:sp>
      <p:sp>
        <p:nvSpPr>
          <p:cNvPr id="26" name="Shape 23"/>
          <p:cNvSpPr/>
          <p:nvPr/>
        </p:nvSpPr>
        <p:spPr>
          <a:xfrm>
            <a:off x="4636848" y="1005840"/>
            <a:ext cx="4388688" cy="3703320"/>
          </a:xfrm>
          <a:prstGeom prst="roundRect">
            <a:avLst>
              <a:gd name="adj" fmla="val 1975"/>
            </a:avLst>
          </a:prstGeom>
          <a:solidFill>
            <a:srgbClr val="FFF0F0"/>
          </a:solidFill>
          <a:ln w="1905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Shape 24"/>
          <p:cNvSpPr/>
          <p:nvPr/>
        </p:nvSpPr>
        <p:spPr>
          <a:xfrm>
            <a:off x="4636848" y="1005840"/>
            <a:ext cx="4388688" cy="430000"/>
          </a:xfrm>
          <a:prstGeom prst="roundRect">
            <a:avLst>
              <a:gd name="adj" fmla="val 10633"/>
            </a:avLst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5"/>
          <p:cNvSpPr/>
          <p:nvPr/>
        </p:nvSpPr>
        <p:spPr>
          <a:xfrm>
            <a:off x="4728288" y="1005840"/>
            <a:ext cx="4297248" cy="4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🚫  Je ne dis pas…</a:t>
            </a:r>
            <a:endParaRPr lang="en-US" sz="1300" dirty="0"/>
          </a:p>
        </p:txBody>
      </p:sp>
      <p:sp>
        <p:nvSpPr>
          <p:cNvPr id="29" name="Shape 26"/>
          <p:cNvSpPr/>
          <p:nvPr/>
        </p:nvSpPr>
        <p:spPr>
          <a:xfrm>
            <a:off x="4836848" y="1635840"/>
            <a:ext cx="110000" cy="1100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7"/>
          <p:cNvSpPr/>
          <p:nvPr/>
        </p:nvSpPr>
        <p:spPr>
          <a:xfrm>
            <a:off x="5036848" y="152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« Il va mourir bientôt »</a:t>
            </a:r>
            <a:endParaRPr lang="en-US" sz="1300" dirty="0"/>
          </a:p>
        </p:txBody>
      </p:sp>
      <p:sp>
        <p:nvSpPr>
          <p:cNvPr id="31" name="Shape 28"/>
          <p:cNvSpPr/>
          <p:nvPr/>
        </p:nvSpPr>
        <p:spPr>
          <a:xfrm>
            <a:off x="4836848" y="2145840"/>
            <a:ext cx="110000" cy="1100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Text 29"/>
          <p:cNvSpPr/>
          <p:nvPr/>
        </p:nvSpPr>
        <p:spPr>
          <a:xfrm>
            <a:off x="5036848" y="203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« Je comprends ce que vous ressentez »</a:t>
            </a:r>
            <a:endParaRPr lang="en-US" sz="1300" dirty="0"/>
          </a:p>
        </p:txBody>
      </p:sp>
      <p:sp>
        <p:nvSpPr>
          <p:cNvPr id="33" name="Shape 30"/>
          <p:cNvSpPr/>
          <p:nvPr/>
        </p:nvSpPr>
        <p:spPr>
          <a:xfrm>
            <a:off x="4836848" y="2655840"/>
            <a:ext cx="110000" cy="1100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4" name="Text 31"/>
          <p:cNvSpPr/>
          <p:nvPr/>
        </p:nvSpPr>
        <p:spPr>
          <a:xfrm>
            <a:off x="5036848" y="254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« Il ne souffre pas, c'est mieux »</a:t>
            </a:r>
            <a:endParaRPr lang="en-US" sz="1300" dirty="0"/>
          </a:p>
        </p:txBody>
      </p:sp>
      <p:sp>
        <p:nvSpPr>
          <p:cNvPr id="35" name="Shape 32"/>
          <p:cNvSpPr/>
          <p:nvPr/>
        </p:nvSpPr>
        <p:spPr>
          <a:xfrm>
            <a:off x="4836848" y="3165840"/>
            <a:ext cx="110000" cy="1100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3"/>
          <p:cNvSpPr/>
          <p:nvPr/>
        </p:nvSpPr>
        <p:spPr>
          <a:xfrm>
            <a:off x="5036848" y="305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« Soyez courageux(se) »</a:t>
            </a:r>
            <a:endParaRPr lang="en-US" sz="1300" dirty="0"/>
          </a:p>
        </p:txBody>
      </p:sp>
      <p:sp>
        <p:nvSpPr>
          <p:cNvPr id="37" name="Shape 34"/>
          <p:cNvSpPr/>
          <p:nvPr/>
        </p:nvSpPr>
        <p:spPr>
          <a:xfrm>
            <a:off x="4836848" y="3675840"/>
            <a:ext cx="110000" cy="1100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5"/>
          <p:cNvSpPr/>
          <p:nvPr/>
        </p:nvSpPr>
        <p:spPr>
          <a:xfrm>
            <a:off x="5036848" y="356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« C'est la vie… »</a:t>
            </a:r>
            <a:endParaRPr lang="en-US" sz="1300" dirty="0"/>
          </a:p>
        </p:txBody>
      </p:sp>
      <p:sp>
        <p:nvSpPr>
          <p:cNvPr id="39" name="Shape 36"/>
          <p:cNvSpPr/>
          <p:nvPr/>
        </p:nvSpPr>
        <p:spPr>
          <a:xfrm>
            <a:off x="4836848" y="4185840"/>
            <a:ext cx="110000" cy="11000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0" name="Text 37"/>
          <p:cNvSpPr/>
          <p:nvPr/>
        </p:nvSpPr>
        <p:spPr>
          <a:xfrm>
            <a:off x="5036848" y="4075840"/>
            <a:ext cx="3948688" cy="3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Parler de mes propres deuils</a:t>
            </a:r>
            <a:endParaRPr lang="en-US" sz="1300" dirty="0"/>
          </a:p>
        </p:txBody>
      </p:sp>
      <p:pic>
        <p:nvPicPr>
          <p:cNvPr id="41" name="Image 0" descr="preencoded.png">
            <a:extLst>
              <a:ext uri="{FF2B5EF4-FFF2-40B4-BE49-F238E27FC236}">
                <a16:creationId xmlns:a16="http://schemas.microsoft.com/office/drawing/2014/main" id="{21179596-5778-ECE2-7FA7-8EB7CE0368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8486" y="73151"/>
            <a:ext cx="1102610" cy="77892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5 étapes du deuil (E. Kübler-Ross)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Assistantes de vie</a:t>
            </a:r>
            <a:endParaRPr lang="en-US" sz="950" dirty="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Vivéo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—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Accompagner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la fin de vie et le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deuil</a:t>
            </a:r>
            <a:endParaRPr lang="en-US" sz="800" dirty="0" err="1">
              <a:latin typeface="Arial"/>
              <a:ea typeface="Calibri" panose="020F0502020204030204"/>
              <a:cs typeface="Arial"/>
            </a:endParaRPr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/ 10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274320" y="960120"/>
            <a:ext cx="859536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Ces étapes ne suivent pas toujours cet ordre — chacun vit son deuil à son rythme.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392000" y="1371600"/>
            <a:ext cx="2700000" cy="1420000"/>
          </a:xfrm>
          <a:prstGeom prst="roundRect">
            <a:avLst>
              <a:gd name="adj" fmla="val 5152"/>
            </a:avLst>
          </a:prstGeom>
          <a:solidFill>
            <a:srgbClr val="EEF4FB"/>
          </a:solidFill>
          <a:ln w="19050">
            <a:solidFill>
              <a:srgbClr val="93C5E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574880" y="1501600"/>
            <a:ext cx="548640" cy="548640"/>
          </a:xfrm>
          <a:prstGeom prst="ellipse">
            <a:avLst/>
          </a:prstGeom>
          <a:solidFill>
            <a:srgbClr val="5A8FBF"/>
          </a:solidFill>
          <a:ln w="12700">
            <a:solidFill>
              <a:srgbClr val="5A8FB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574880" y="150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574880" y="2101600"/>
            <a:ext cx="240000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A8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choc / Le déni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574880" y="2411600"/>
            <a:ext cx="240000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 C'est pas possible… »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3222000" y="1371600"/>
            <a:ext cx="2700000" cy="1420000"/>
          </a:xfrm>
          <a:prstGeom prst="roundRect">
            <a:avLst>
              <a:gd name="adj" fmla="val 5152"/>
            </a:avLst>
          </a:prstGeom>
          <a:solidFill>
            <a:srgbClr val="FFF9E6"/>
          </a:solidFill>
          <a:ln w="19050">
            <a:solidFill>
              <a:srgbClr val="F0D07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Shape 15"/>
          <p:cNvSpPr/>
          <p:nvPr/>
        </p:nvSpPr>
        <p:spPr>
          <a:xfrm>
            <a:off x="3404880" y="1501600"/>
            <a:ext cx="548640" cy="548640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3404880" y="150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3404880" y="2101600"/>
            <a:ext cx="240000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94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colère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3404880" y="2411600"/>
            <a:ext cx="240000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 C'est injuste, pourquoi lui ? »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6052000" y="1371600"/>
            <a:ext cx="2700000" cy="1420000"/>
          </a:xfrm>
          <a:prstGeom prst="roundRect">
            <a:avLst>
              <a:gd name="adj" fmla="val 5152"/>
            </a:avLst>
          </a:prstGeom>
          <a:solidFill>
            <a:srgbClr val="F5F0FF"/>
          </a:solidFill>
          <a:ln w="19050">
            <a:solidFill>
              <a:srgbClr val="C4A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0"/>
          <p:cNvSpPr/>
          <p:nvPr/>
        </p:nvSpPr>
        <p:spPr>
          <a:xfrm>
            <a:off x="6234880" y="1501600"/>
            <a:ext cx="548640" cy="54864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1"/>
          <p:cNvSpPr/>
          <p:nvPr/>
        </p:nvSpPr>
        <p:spPr>
          <a:xfrm>
            <a:off x="6234880" y="150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400" dirty="0"/>
          </a:p>
        </p:txBody>
      </p:sp>
      <p:sp>
        <p:nvSpPr>
          <p:cNvPr id="25" name="Text 22"/>
          <p:cNvSpPr/>
          <p:nvPr/>
        </p:nvSpPr>
        <p:spPr>
          <a:xfrm>
            <a:off x="6234880" y="2101600"/>
            <a:ext cx="240000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marchandage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6234880" y="2411600"/>
            <a:ext cx="240000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 Si seulement on avait fait… »</a:t>
            </a:r>
            <a:endParaRPr lang="en-US" sz="1000" dirty="0"/>
          </a:p>
        </p:txBody>
      </p:sp>
      <p:sp>
        <p:nvSpPr>
          <p:cNvPr id="27" name="Shape 24"/>
          <p:cNvSpPr/>
          <p:nvPr/>
        </p:nvSpPr>
        <p:spPr>
          <a:xfrm>
            <a:off x="1807000" y="2901600"/>
            <a:ext cx="2700000" cy="1420000"/>
          </a:xfrm>
          <a:prstGeom prst="roundRect">
            <a:avLst>
              <a:gd name="adj" fmla="val 5152"/>
            </a:avLst>
          </a:prstGeom>
          <a:solidFill>
            <a:srgbClr val="EEF4FB"/>
          </a:solidFill>
          <a:ln w="19050">
            <a:solidFill>
              <a:srgbClr val="AABCC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5"/>
          <p:cNvSpPr/>
          <p:nvPr/>
        </p:nvSpPr>
        <p:spPr>
          <a:xfrm>
            <a:off x="1989880" y="3031600"/>
            <a:ext cx="548640" cy="548640"/>
          </a:xfrm>
          <a:prstGeom prst="ellipse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26"/>
          <p:cNvSpPr/>
          <p:nvPr/>
        </p:nvSpPr>
        <p:spPr>
          <a:xfrm>
            <a:off x="1989880" y="303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400" dirty="0"/>
          </a:p>
        </p:txBody>
      </p:sp>
      <p:sp>
        <p:nvSpPr>
          <p:cNvPr id="30" name="Text 27"/>
          <p:cNvSpPr/>
          <p:nvPr/>
        </p:nvSpPr>
        <p:spPr>
          <a:xfrm>
            <a:off x="1989880" y="3631600"/>
            <a:ext cx="240000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tristesse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1989880" y="3941600"/>
            <a:ext cx="240000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 Je n'ai plus envie de rien »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4637000" y="2901600"/>
            <a:ext cx="2700000" cy="1420000"/>
          </a:xfrm>
          <a:prstGeom prst="roundRect">
            <a:avLst>
              <a:gd name="adj" fmla="val 5152"/>
            </a:avLst>
          </a:prstGeom>
          <a:solidFill>
            <a:srgbClr val="E8F5E8"/>
          </a:solidFill>
          <a:ln w="19050">
            <a:solidFill>
              <a:srgbClr val="A8D5A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Shape 30"/>
          <p:cNvSpPr/>
          <p:nvPr/>
        </p:nvSpPr>
        <p:spPr>
          <a:xfrm>
            <a:off x="4819880" y="3031600"/>
            <a:ext cx="548640" cy="54864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4" name="Text 31"/>
          <p:cNvSpPr/>
          <p:nvPr/>
        </p:nvSpPr>
        <p:spPr>
          <a:xfrm>
            <a:off x="4819880" y="303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400" dirty="0"/>
          </a:p>
        </p:txBody>
      </p:sp>
      <p:sp>
        <p:nvSpPr>
          <p:cNvPr id="35" name="Text 32"/>
          <p:cNvSpPr/>
          <p:nvPr/>
        </p:nvSpPr>
        <p:spPr>
          <a:xfrm>
            <a:off x="4819880" y="3631600"/>
            <a:ext cx="240000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D8B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L'acceptation</a:t>
            </a:r>
            <a:endParaRPr lang="en-US" sz="1100" dirty="0"/>
          </a:p>
        </p:txBody>
      </p:sp>
      <p:sp>
        <p:nvSpPr>
          <p:cNvPr id="36" name="Text 33"/>
          <p:cNvSpPr/>
          <p:nvPr/>
        </p:nvSpPr>
        <p:spPr>
          <a:xfrm>
            <a:off x="4819880" y="3941600"/>
            <a:ext cx="240000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 Je peux avancer malgré tout »</a:t>
            </a:r>
            <a:endParaRPr lang="en-US" sz="1000" dirty="0"/>
          </a:p>
        </p:txBody>
      </p:sp>
      <p:pic>
        <p:nvPicPr>
          <p:cNvPr id="37" name="Image 0" descr="preencoded.png">
            <a:extLst>
              <a:ext uri="{FF2B5EF4-FFF2-40B4-BE49-F238E27FC236}">
                <a16:creationId xmlns:a16="http://schemas.microsoft.com/office/drawing/2014/main" id="{5E3E081C-1085-F8C1-6E4D-490EC6A81B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8486" y="73151"/>
            <a:ext cx="1102610" cy="77892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 dans les situations délicates ?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Assistantes de vie</a:t>
            </a:r>
            <a:endParaRPr lang="en-US" sz="950" dirty="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Vivéo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—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Accompagner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la fin de vie et le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deuil</a:t>
            </a:r>
            <a:endParaRPr lang="en-US" sz="800" dirty="0" err="1">
              <a:latin typeface="Arial"/>
              <a:ea typeface="Calibri" panose="020F0502020204030204"/>
              <a:cs typeface="Arial"/>
            </a:endParaRPr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/ 10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274320" y="960120"/>
            <a:ext cx="859536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Quatre situations concrètes — que faire ?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228600" y="1360860"/>
            <a:ext cx="4160520" cy="1500000"/>
          </a:xfrm>
          <a:prstGeom prst="roundRect">
            <a:avLst>
              <a:gd name="adj" fmla="val 4877"/>
            </a:avLst>
          </a:prstGeom>
          <a:solidFill>
            <a:srgbClr val="FFF9E6"/>
          </a:solidFill>
          <a:ln w="19050">
            <a:solidFill>
              <a:srgbClr val="F0D07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365760" y="1536192"/>
            <a:ext cx="658368" cy="65836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0D07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365760" y="153619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😰</a:t>
            </a:r>
            <a:endParaRPr lang="en-US" sz="2400" dirty="0"/>
          </a:p>
        </p:txBody>
      </p:sp>
      <p:sp>
        <p:nvSpPr>
          <p:cNvPr id="15" name="Text 12"/>
          <p:cNvSpPr/>
          <p:nvPr/>
        </p:nvSpPr>
        <p:spPr>
          <a:xfrm>
            <a:off x="1207008" y="1536192"/>
            <a:ext cx="3010520" cy="3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personne semble souffrir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1129284" y="1941600"/>
            <a:ext cx="3154680" cy="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Restez calme. Ne donnez pas de médicament.</a:t>
            </a:r>
            <a:endParaRPr lang="en-US" sz="1200" dirty="0"/>
          </a:p>
          <a:p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Prévenez immédiatement la </a:t>
            </a:r>
            <a:r>
              <a:rPr lang="en-US" sz="12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responsable</a:t>
            </a: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b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sz="12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Ecrire</a:t>
            </a: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l’information</a:t>
            </a: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dans </a:t>
            </a:r>
            <a:r>
              <a:rPr lang="en-US" sz="12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l’application</a:t>
            </a: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Myvivéo</a:t>
            </a: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636848" y="1371600"/>
            <a:ext cx="4388688" cy="1500000"/>
          </a:xfrm>
          <a:prstGeom prst="roundRect">
            <a:avLst>
              <a:gd name="adj" fmla="val 4877"/>
            </a:avLst>
          </a:prstGeom>
          <a:solidFill>
            <a:srgbClr val="F5F0FF"/>
          </a:solidFill>
          <a:ln w="19050">
            <a:solidFill>
              <a:srgbClr val="C4A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Shape 15"/>
          <p:cNvSpPr/>
          <p:nvPr/>
        </p:nvSpPr>
        <p:spPr>
          <a:xfrm>
            <a:off x="4801440" y="1536192"/>
            <a:ext cx="658368" cy="65836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C4A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4801440" y="153619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😢</a:t>
            </a:r>
            <a:endParaRPr lang="en-US" sz="2400" dirty="0"/>
          </a:p>
        </p:txBody>
      </p:sp>
      <p:sp>
        <p:nvSpPr>
          <p:cNvPr id="20" name="Text 17"/>
          <p:cNvSpPr/>
          <p:nvPr/>
        </p:nvSpPr>
        <p:spPr>
          <a:xfrm>
            <a:off x="5642688" y="1536192"/>
            <a:ext cx="3238688" cy="3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personne me confie une détresse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5642688" y="1941600"/>
            <a:ext cx="3238688" cy="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Écoutez sans promettre.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Signalez au responsable si risque </a:t>
            </a:r>
            <a:r>
              <a:rPr lang="en-US" sz="12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identifié</a:t>
            </a: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b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sz="12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Ecrire</a:t>
            </a: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l’information</a:t>
            </a: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dans </a:t>
            </a:r>
            <a:r>
              <a:rPr lang="en-US" sz="12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l’application</a:t>
            </a: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Myvivéo</a:t>
            </a: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201168" y="2981600"/>
            <a:ext cx="4160520" cy="1500000"/>
          </a:xfrm>
          <a:prstGeom prst="roundRect">
            <a:avLst>
              <a:gd name="adj" fmla="val 4877"/>
            </a:avLst>
          </a:prstGeom>
          <a:solidFill>
            <a:srgbClr val="EEF4FB"/>
          </a:solidFill>
          <a:ln w="19050">
            <a:solidFill>
              <a:srgbClr val="93C5E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0"/>
          <p:cNvSpPr/>
          <p:nvPr/>
        </p:nvSpPr>
        <p:spPr>
          <a:xfrm>
            <a:off x="365760" y="3146192"/>
            <a:ext cx="658368" cy="65836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93C5E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1"/>
          <p:cNvSpPr/>
          <p:nvPr/>
        </p:nvSpPr>
        <p:spPr>
          <a:xfrm>
            <a:off x="365760" y="314619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👨‍👩‍👧</a:t>
            </a:r>
            <a:endParaRPr lang="en-US" sz="2400" dirty="0"/>
          </a:p>
        </p:txBody>
      </p:sp>
      <p:sp>
        <p:nvSpPr>
          <p:cNvPr id="25" name="Text 22"/>
          <p:cNvSpPr/>
          <p:nvPr/>
        </p:nvSpPr>
        <p:spPr>
          <a:xfrm>
            <a:off x="1207008" y="3146192"/>
            <a:ext cx="3010520" cy="3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famille veut des informations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1207008" y="3551600"/>
            <a:ext cx="3010520" cy="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Rien sans l'accord de la personne.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Orientez vers le responsable de secteur.</a:t>
            </a:r>
            <a:endParaRPr lang="en-US" sz="1200" dirty="0"/>
          </a:p>
        </p:txBody>
      </p:sp>
      <p:sp>
        <p:nvSpPr>
          <p:cNvPr id="27" name="Shape 24"/>
          <p:cNvSpPr/>
          <p:nvPr/>
        </p:nvSpPr>
        <p:spPr>
          <a:xfrm>
            <a:off x="4636848" y="2981600"/>
            <a:ext cx="4388688" cy="1500000"/>
          </a:xfrm>
          <a:prstGeom prst="roundRect">
            <a:avLst>
              <a:gd name="adj" fmla="val 4877"/>
            </a:avLst>
          </a:prstGeom>
          <a:solidFill>
            <a:srgbClr val="E8F5E8"/>
          </a:solidFill>
          <a:ln w="19050">
            <a:solidFill>
              <a:srgbClr val="A8D5A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5"/>
          <p:cNvSpPr/>
          <p:nvPr/>
        </p:nvSpPr>
        <p:spPr>
          <a:xfrm>
            <a:off x="4801440" y="3146192"/>
            <a:ext cx="658368" cy="658368"/>
          </a:xfrm>
          <a:prstGeom prst="ellipse">
            <a:avLst/>
          </a:prstGeom>
          <a:solidFill>
            <a:srgbClr val="FFFFFF"/>
          </a:solidFill>
          <a:ln w="12700">
            <a:solidFill>
              <a:srgbClr val="A8D5A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26"/>
          <p:cNvSpPr/>
          <p:nvPr/>
        </p:nvSpPr>
        <p:spPr>
          <a:xfrm>
            <a:off x="4801440" y="314619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😔</a:t>
            </a:r>
            <a:endParaRPr lang="en-US" sz="2400" dirty="0"/>
          </a:p>
        </p:txBody>
      </p:sp>
      <p:sp>
        <p:nvSpPr>
          <p:cNvPr id="30" name="Text 27"/>
          <p:cNvSpPr/>
          <p:nvPr/>
        </p:nvSpPr>
        <p:spPr>
          <a:xfrm>
            <a:off x="5642688" y="3146192"/>
            <a:ext cx="3238688" cy="3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 suis très affectée</a:t>
            </a:r>
            <a:endParaRPr lang="en-US" sz="1400" dirty="0"/>
          </a:p>
        </p:txBody>
      </p:sp>
      <p:sp>
        <p:nvSpPr>
          <p:cNvPr id="31" name="Text 28"/>
          <p:cNvSpPr/>
          <p:nvPr/>
        </p:nvSpPr>
        <p:spPr>
          <a:xfrm>
            <a:off x="5642688" y="3551600"/>
            <a:ext cx="3238688" cy="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C'est normal. Dites-le à votre responsable.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 restez pas seule avec cette émotion.</a:t>
            </a:r>
            <a:endParaRPr lang="en-US" sz="1200" dirty="0"/>
          </a:p>
        </p:txBody>
      </p:sp>
      <p:pic>
        <p:nvPicPr>
          <p:cNvPr id="32" name="Image 0" descr="preencoded.png">
            <a:extLst>
              <a:ext uri="{FF2B5EF4-FFF2-40B4-BE49-F238E27FC236}">
                <a16:creationId xmlns:a16="http://schemas.microsoft.com/office/drawing/2014/main" id="{ED28B418-C4C9-2F44-7C8C-835DD736F3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8486" y="73151"/>
            <a:ext cx="1102610" cy="77892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 prévenir ? Que faire en pratique ?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Assistantes de vie</a:t>
            </a:r>
            <a:endParaRPr lang="en-US" sz="950" dirty="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Vivéo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—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Accompagner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la fin de vie et le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deuil</a:t>
            </a:r>
            <a:endParaRPr lang="en-US" sz="800" dirty="0" err="1">
              <a:latin typeface="Arial"/>
              <a:ea typeface="Calibri" panose="020F0502020204030204"/>
              <a:cs typeface="Arial"/>
            </a:endParaRPr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/ 10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274320" y="960120"/>
            <a:ext cx="8595360" cy="2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réflexes essentiels — du changement au débriefing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201168" y="1371600"/>
            <a:ext cx="1668333" cy="3356432"/>
          </a:xfrm>
          <a:prstGeom prst="roundRect">
            <a:avLst>
              <a:gd name="adj" fmla="val 4385"/>
            </a:avLst>
          </a:prstGeom>
          <a:solidFill>
            <a:srgbClr val="EEF4FB"/>
          </a:solidFill>
          <a:ln w="19050">
            <a:solidFill>
              <a:srgbClr val="93C5E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761014" y="1501600"/>
            <a:ext cx="548640" cy="548640"/>
          </a:xfrm>
          <a:prstGeom prst="ellipse">
            <a:avLst/>
          </a:prstGeom>
          <a:solidFill>
            <a:srgbClr val="5A8FBF"/>
          </a:solidFill>
          <a:ln w="12700">
            <a:solidFill>
              <a:srgbClr val="5A8FB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1"/>
          <p:cNvSpPr/>
          <p:nvPr/>
        </p:nvSpPr>
        <p:spPr>
          <a:xfrm>
            <a:off x="761014" y="150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292608" y="2121600"/>
            <a:ext cx="1485453" cy="6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5A8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J'observe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5A8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changement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292608" y="2771600"/>
            <a:ext cx="1485453" cy="7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Bénéficiaire moins réactif,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signes de fin de vie.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1969501" y="1371600"/>
            <a:ext cx="1668333" cy="3356432"/>
          </a:xfrm>
          <a:prstGeom prst="roundRect">
            <a:avLst>
              <a:gd name="adj" fmla="val 4385"/>
            </a:avLst>
          </a:prstGeom>
          <a:solidFill>
            <a:srgbClr val="E8F5E8"/>
          </a:solidFill>
          <a:ln w="19050">
            <a:solidFill>
              <a:srgbClr val="A8D5A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Shape 15"/>
          <p:cNvSpPr/>
          <p:nvPr/>
        </p:nvSpPr>
        <p:spPr>
          <a:xfrm>
            <a:off x="2529347" y="1501600"/>
            <a:ext cx="548640" cy="548640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6"/>
          <p:cNvSpPr/>
          <p:nvPr/>
        </p:nvSpPr>
        <p:spPr>
          <a:xfrm>
            <a:off x="2529347" y="150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2060941" y="2121600"/>
            <a:ext cx="1485453" cy="6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D8B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J'appelle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3D8B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 responsable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2060941" y="2771600"/>
            <a:ext cx="1485453" cy="7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Immédiatement.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 ne décide pas seule.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3737834" y="1371600"/>
            <a:ext cx="1668333" cy="3356432"/>
          </a:xfrm>
          <a:prstGeom prst="roundRect">
            <a:avLst>
              <a:gd name="adj" fmla="val 4385"/>
            </a:avLst>
          </a:prstGeom>
          <a:solidFill>
            <a:srgbClr val="FFF9E6"/>
          </a:solidFill>
          <a:ln w="19050">
            <a:solidFill>
              <a:srgbClr val="F0D07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Shape 20"/>
          <p:cNvSpPr/>
          <p:nvPr/>
        </p:nvSpPr>
        <p:spPr>
          <a:xfrm>
            <a:off x="4297680" y="1501600"/>
            <a:ext cx="548640" cy="548640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1"/>
          <p:cNvSpPr/>
          <p:nvPr/>
        </p:nvSpPr>
        <p:spPr>
          <a:xfrm>
            <a:off x="4297680" y="150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400" dirty="0"/>
          </a:p>
        </p:txBody>
      </p:sp>
      <p:sp>
        <p:nvSpPr>
          <p:cNvPr id="25" name="Text 22"/>
          <p:cNvSpPr/>
          <p:nvPr/>
        </p:nvSpPr>
        <p:spPr>
          <a:xfrm>
            <a:off x="3829274" y="2121600"/>
            <a:ext cx="1485453" cy="6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E894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 note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E894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 </a:t>
            </a:r>
            <a:r>
              <a:rPr lang="en-US" sz="1100" b="1" dirty="0" err="1">
                <a:solidFill>
                  <a:srgbClr val="E894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</a:t>
            </a:r>
            <a:r>
              <a:rPr lang="en-US" sz="1100" b="1" dirty="0">
                <a:solidFill>
                  <a:srgbClr val="E894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100" b="1" dirty="0" err="1">
                <a:solidFill>
                  <a:srgbClr val="E894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j’ai</a:t>
            </a:r>
            <a:r>
              <a:rPr lang="en-US" sz="1100" b="1" dirty="0">
                <a:solidFill>
                  <a:srgbClr val="E894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100" b="1" dirty="0" err="1">
                <a:solidFill>
                  <a:srgbClr val="E894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observé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3829274" y="2771600"/>
            <a:ext cx="1485453" cy="7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Heure, comportement,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 qui a </a:t>
            </a:r>
            <a:r>
              <a:rPr lang="en-US" sz="10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changé</a:t>
            </a: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b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 le note dans le carnet de liaison numérique My Vivéo.</a:t>
            </a:r>
            <a:endParaRPr lang="en-US" sz="1000" dirty="0"/>
          </a:p>
        </p:txBody>
      </p:sp>
      <p:sp>
        <p:nvSpPr>
          <p:cNvPr id="27" name="Shape 24"/>
          <p:cNvSpPr/>
          <p:nvPr/>
        </p:nvSpPr>
        <p:spPr>
          <a:xfrm>
            <a:off x="5506166" y="1371600"/>
            <a:ext cx="1668333" cy="3356432"/>
          </a:xfrm>
          <a:prstGeom prst="roundRect">
            <a:avLst>
              <a:gd name="adj" fmla="val 4385"/>
            </a:avLst>
          </a:prstGeom>
          <a:solidFill>
            <a:srgbClr val="F5F0FF"/>
          </a:solidFill>
          <a:ln w="19050">
            <a:solidFill>
              <a:srgbClr val="C4A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Shape 25"/>
          <p:cNvSpPr/>
          <p:nvPr/>
        </p:nvSpPr>
        <p:spPr>
          <a:xfrm>
            <a:off x="6066013" y="1501600"/>
            <a:ext cx="548640" cy="54864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26"/>
          <p:cNvSpPr/>
          <p:nvPr/>
        </p:nvSpPr>
        <p:spPr>
          <a:xfrm>
            <a:off x="6066013" y="150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400" dirty="0"/>
          </a:p>
        </p:txBody>
      </p:sp>
      <p:sp>
        <p:nvSpPr>
          <p:cNvPr id="30" name="Text 27"/>
          <p:cNvSpPr/>
          <p:nvPr/>
        </p:nvSpPr>
        <p:spPr>
          <a:xfrm>
            <a:off x="5597606" y="2121600"/>
            <a:ext cx="1485453" cy="6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 continue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 mission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5597606" y="2771600"/>
            <a:ext cx="1485453" cy="7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Sauf instruction contraire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la responsable.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7274499" y="1371600"/>
            <a:ext cx="1668333" cy="3356432"/>
          </a:xfrm>
          <a:prstGeom prst="roundRect">
            <a:avLst>
              <a:gd name="adj" fmla="val 4385"/>
            </a:avLst>
          </a:prstGeom>
          <a:solidFill>
            <a:srgbClr val="EEF4FB"/>
          </a:solidFill>
          <a:ln w="19050">
            <a:solidFill>
              <a:srgbClr val="AABCC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Shape 30"/>
          <p:cNvSpPr/>
          <p:nvPr/>
        </p:nvSpPr>
        <p:spPr>
          <a:xfrm>
            <a:off x="7834346" y="1501600"/>
            <a:ext cx="548640" cy="548640"/>
          </a:xfrm>
          <a:prstGeom prst="ellipse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4" name="Text 31"/>
          <p:cNvSpPr/>
          <p:nvPr/>
        </p:nvSpPr>
        <p:spPr>
          <a:xfrm>
            <a:off x="7834346" y="150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400" dirty="0"/>
          </a:p>
        </p:txBody>
      </p:sp>
      <p:sp>
        <p:nvSpPr>
          <p:cNvPr id="35" name="Text 32"/>
          <p:cNvSpPr/>
          <p:nvPr/>
        </p:nvSpPr>
        <p:spPr>
          <a:xfrm>
            <a:off x="7365939" y="2121600"/>
            <a:ext cx="1485453" cy="6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 participe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 débriefing</a:t>
            </a:r>
            <a:endParaRPr lang="en-US" sz="1100" dirty="0"/>
          </a:p>
        </p:txBody>
      </p:sp>
      <p:sp>
        <p:nvSpPr>
          <p:cNvPr id="36" name="Text 33"/>
          <p:cNvSpPr/>
          <p:nvPr/>
        </p:nvSpPr>
        <p:spPr>
          <a:xfrm>
            <a:off x="7365939" y="2771600"/>
            <a:ext cx="1485453" cy="7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Réunion d'équipe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après le </a:t>
            </a:r>
            <a:r>
              <a:rPr lang="en-US" sz="10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décès</a:t>
            </a: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b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Entretien individual avec la </a:t>
            </a:r>
            <a:r>
              <a:rPr lang="en-US" sz="10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coordinatrice</a:t>
            </a: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 </a:t>
            </a:r>
            <a:r>
              <a:rPr lang="en-US" sz="10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secteur</a:t>
            </a: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et/</a:t>
            </a:r>
            <a:r>
              <a:rPr lang="en-US" sz="10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</a:t>
            </a: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la </a:t>
            </a:r>
            <a:r>
              <a:rPr lang="en-US" sz="10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directrice</a:t>
            </a: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des </a:t>
            </a:r>
            <a:r>
              <a:rPr lang="en-US" sz="10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ressources</a:t>
            </a: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000" dirty="0" err="1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humaines</a:t>
            </a: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000" dirty="0"/>
          </a:p>
        </p:txBody>
      </p:sp>
      <p:pic>
        <p:nvPicPr>
          <p:cNvPr id="37" name="Image 0" descr="preencoded.png">
            <a:extLst>
              <a:ext uri="{FF2B5EF4-FFF2-40B4-BE49-F238E27FC236}">
                <a16:creationId xmlns:a16="http://schemas.microsoft.com/office/drawing/2014/main" id="{D748A0D4-F580-9710-4D9C-68BA085F67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8486" y="73151"/>
            <a:ext cx="1102610" cy="77892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Prendre soin de soi — vous avez le droit d'être affecté(e)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Formation Assistantes de vie</a:t>
            </a:r>
            <a:endParaRPr lang="en-US" sz="950" dirty="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Vivéo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—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Accompagner</a:t>
            </a:r>
            <a:r>
              <a:rPr lang="en-US" sz="800" i="1" dirty="0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 la fin de vie et le </a:t>
            </a:r>
            <a:r>
              <a:rPr lang="en-US" sz="800" i="1" dirty="0" err="1">
                <a:solidFill>
                  <a:srgbClr val="AABCCE"/>
                </a:solidFill>
                <a:latin typeface="Arial"/>
                <a:ea typeface="Arial" pitchFamily="34" charset="-122"/>
                <a:cs typeface="Arial"/>
              </a:rPr>
              <a:t>deuil</a:t>
            </a:r>
            <a:endParaRPr lang="en-US" sz="800" dirty="0" err="1">
              <a:latin typeface="Arial"/>
              <a:ea typeface="Calibri" panose="020F0502020204030204"/>
              <a:cs typeface="Arial"/>
            </a:endParaRPr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/ 10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201168" y="1097280"/>
            <a:ext cx="8741664" cy="310896"/>
          </a:xfrm>
          <a:prstGeom prst="roundRect">
            <a:avLst>
              <a:gd name="adj" fmla="val 11765"/>
            </a:avLst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9"/>
          <p:cNvSpPr/>
          <p:nvPr/>
        </p:nvSpPr>
        <p:spPr>
          <a:xfrm>
            <a:off x="350000" y="1097280"/>
            <a:ext cx="84416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Être touchée par la perte d'un bénéficiaire, c'est humain. Ce n'est pas un signe de faiblesse.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201168" y="1499616"/>
            <a:ext cx="4160520" cy="1572768"/>
          </a:xfrm>
          <a:prstGeom prst="roundRect">
            <a:avLst>
              <a:gd name="adj" fmla="val 4651"/>
            </a:avLst>
          </a:prstGeom>
          <a:solidFill>
            <a:srgbClr val="EEF4FB"/>
          </a:solidFill>
          <a:ln w="19050">
            <a:solidFill>
              <a:srgbClr val="93C5E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Shape 11"/>
          <p:cNvSpPr/>
          <p:nvPr/>
        </p:nvSpPr>
        <p:spPr>
          <a:xfrm>
            <a:off x="365760" y="1664208"/>
            <a:ext cx="548640" cy="5486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93C5E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365760" y="166420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🗣️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1096168" y="1664208"/>
            <a:ext cx="3110520" cy="3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Parler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1096168" y="2069616"/>
            <a:ext cx="3110520" cy="7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À votre responsable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 à une collègue de confiance.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4636848" y="1499616"/>
            <a:ext cx="4388688" cy="1572768"/>
          </a:xfrm>
          <a:prstGeom prst="roundRect">
            <a:avLst>
              <a:gd name="adj" fmla="val 4651"/>
            </a:avLst>
          </a:prstGeom>
          <a:solidFill>
            <a:srgbClr val="FFF9E6"/>
          </a:solidFill>
          <a:ln w="19050">
            <a:solidFill>
              <a:srgbClr val="F0D07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Shape 16"/>
          <p:cNvSpPr/>
          <p:nvPr/>
        </p:nvSpPr>
        <p:spPr>
          <a:xfrm>
            <a:off x="4801440" y="1664208"/>
            <a:ext cx="548640" cy="5486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0D07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7"/>
          <p:cNvSpPr/>
          <p:nvPr/>
        </p:nvSpPr>
        <p:spPr>
          <a:xfrm>
            <a:off x="4801440" y="166420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⏸️</a:t>
            </a:r>
            <a:endParaRPr lang="en-US" sz="2000" dirty="0"/>
          </a:p>
        </p:txBody>
      </p:sp>
      <p:sp>
        <p:nvSpPr>
          <p:cNvPr id="21" name="Text 18"/>
          <p:cNvSpPr/>
          <p:nvPr/>
        </p:nvSpPr>
        <p:spPr>
          <a:xfrm>
            <a:off x="5531848" y="1664208"/>
            <a:ext cx="3338688" cy="3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Décompresser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5531848" y="2069616"/>
            <a:ext cx="3338688" cy="7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Accordez-vous du temps après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 intervention difficile.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201168" y="3163824"/>
            <a:ext cx="4160520" cy="1572768"/>
          </a:xfrm>
          <a:prstGeom prst="roundRect">
            <a:avLst>
              <a:gd name="adj" fmla="val 4651"/>
            </a:avLst>
          </a:prstGeom>
          <a:solidFill>
            <a:srgbClr val="E8F5E8"/>
          </a:solidFill>
          <a:ln w="19050">
            <a:solidFill>
              <a:srgbClr val="A8D5A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Shape 21"/>
          <p:cNvSpPr/>
          <p:nvPr/>
        </p:nvSpPr>
        <p:spPr>
          <a:xfrm>
            <a:off x="365760" y="3328416"/>
            <a:ext cx="548640" cy="5486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A8D5A2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365760" y="3328416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📋</a:t>
            </a:r>
            <a:endParaRPr lang="en-US" sz="2000" dirty="0"/>
          </a:p>
        </p:txBody>
      </p:sp>
      <p:sp>
        <p:nvSpPr>
          <p:cNvPr id="26" name="Text 23"/>
          <p:cNvSpPr/>
          <p:nvPr/>
        </p:nvSpPr>
        <p:spPr>
          <a:xfrm>
            <a:off x="1096168" y="3328416"/>
            <a:ext cx="3110520" cy="3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Signaler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1096168" y="3733824"/>
            <a:ext cx="3110520" cy="7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ça ne va pas, dites-le.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vous accompagne.</a:t>
            </a:r>
            <a:endParaRPr lang="en-US" sz="1200" dirty="0"/>
          </a:p>
        </p:txBody>
      </p:sp>
      <p:sp>
        <p:nvSpPr>
          <p:cNvPr id="28" name="Shape 25"/>
          <p:cNvSpPr/>
          <p:nvPr/>
        </p:nvSpPr>
        <p:spPr>
          <a:xfrm>
            <a:off x="4636848" y="3163824"/>
            <a:ext cx="4388688" cy="1572768"/>
          </a:xfrm>
          <a:prstGeom prst="roundRect">
            <a:avLst>
              <a:gd name="adj" fmla="val 4651"/>
            </a:avLst>
          </a:prstGeom>
          <a:solidFill>
            <a:srgbClr val="F5F0FF"/>
          </a:solidFill>
          <a:ln w="19050">
            <a:solidFill>
              <a:srgbClr val="C4A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Shape 26"/>
          <p:cNvSpPr/>
          <p:nvPr/>
        </p:nvSpPr>
        <p:spPr>
          <a:xfrm>
            <a:off x="4801440" y="3328416"/>
            <a:ext cx="548640" cy="5486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C4A8F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7"/>
          <p:cNvSpPr/>
          <p:nvPr/>
        </p:nvSpPr>
        <p:spPr>
          <a:xfrm>
            <a:off x="4801440" y="3328416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🤝</a:t>
            </a:r>
            <a:endParaRPr lang="en-US" sz="2000" dirty="0"/>
          </a:p>
        </p:txBody>
      </p:sp>
      <p:sp>
        <p:nvSpPr>
          <p:cNvPr id="31" name="Text 28"/>
          <p:cNvSpPr/>
          <p:nvPr/>
        </p:nvSpPr>
        <p:spPr>
          <a:xfrm>
            <a:off x="5531848" y="3328416"/>
            <a:ext cx="3338688" cy="3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Solidarité</a:t>
            </a:r>
            <a:endParaRPr lang="en-US" sz="1400" dirty="0"/>
          </a:p>
        </p:txBody>
      </p:sp>
      <p:sp>
        <p:nvSpPr>
          <p:cNvPr id="32" name="Text 29"/>
          <p:cNvSpPr/>
          <p:nvPr/>
        </p:nvSpPr>
        <p:spPr>
          <a:xfrm>
            <a:off x="5531848" y="3733824"/>
            <a:ext cx="3338688" cy="7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Vos collègues ont peut-être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vécu la même chose.</a:t>
            </a:r>
            <a:endParaRPr lang="en-US" sz="1200" dirty="0"/>
          </a:p>
        </p:txBody>
      </p:sp>
      <p:pic>
        <p:nvPicPr>
          <p:cNvPr id="33" name="Image 0" descr="preencoded.png">
            <a:extLst>
              <a:ext uri="{FF2B5EF4-FFF2-40B4-BE49-F238E27FC236}">
                <a16:creationId xmlns:a16="http://schemas.microsoft.com/office/drawing/2014/main" id="{C6C2D77E-02A6-4F26-205A-F77731A05D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8486" y="73151"/>
            <a:ext cx="1102610" cy="7789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1a75f6b-9f0c-4117-866e-d976872d3962">
      <Terms xmlns="http://schemas.microsoft.com/office/infopath/2007/PartnerControls"/>
    </lcf76f155ced4ddcb4097134ff3c332f>
    <TaxCatchAll xmlns="d05eda34-1ab1-4f6c-bee3-96babacabb7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132BE6669C1A46B2BD3D0DEC96DB9D" ma:contentTypeVersion="11" ma:contentTypeDescription="Crée un document." ma:contentTypeScope="" ma:versionID="a1fefc32a9a46c1fa9198acbbde7a2df">
  <xsd:schema xmlns:xsd="http://www.w3.org/2001/XMLSchema" xmlns:xs="http://www.w3.org/2001/XMLSchema" xmlns:p="http://schemas.microsoft.com/office/2006/metadata/properties" xmlns:ns2="11a75f6b-9f0c-4117-866e-d976872d3962" xmlns:ns3="d05eda34-1ab1-4f6c-bee3-96babacabb77" targetNamespace="http://schemas.microsoft.com/office/2006/metadata/properties" ma:root="true" ma:fieldsID="50e11e57830712525bd79af1b8bcbfd0" ns2:_="" ns3:_="">
    <xsd:import namespace="11a75f6b-9f0c-4117-866e-d976872d3962"/>
    <xsd:import namespace="d05eda34-1ab1-4f6c-bee3-96babacabb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a75f6b-9f0c-4117-866e-d976872d39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Balises d’images" ma:readOnly="false" ma:fieldId="{5cf76f15-5ced-4ddc-b409-7134ff3c332f}" ma:taxonomyMulti="true" ma:sspId="58e6350a-2842-429a-96e4-c27b38efd5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5eda34-1ab1-4f6c-bee3-96babacabb7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b085e320-836a-40fa-9732-8dfe97e9577b}" ma:internalName="TaxCatchAll" ma:showField="CatchAllData" ma:web="d05eda34-1ab1-4f6c-bee3-96babacabb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5C563C-F944-4374-8931-F908D91DCFF2}">
  <ds:schemaRefs>
    <ds:schemaRef ds:uri="http://schemas.microsoft.com/office/2006/metadata/properties"/>
    <ds:schemaRef ds:uri="http://schemas.microsoft.com/office/infopath/2007/PartnerControls"/>
    <ds:schemaRef ds:uri="11a75f6b-9f0c-4117-866e-d976872d3962"/>
    <ds:schemaRef ds:uri="d05eda34-1ab1-4f6c-bee3-96babacabb77"/>
  </ds:schemaRefs>
</ds:datastoreItem>
</file>

<file path=customXml/itemProps2.xml><?xml version="1.0" encoding="utf-8"?>
<ds:datastoreItem xmlns:ds="http://schemas.openxmlformats.org/officeDocument/2006/customXml" ds:itemID="{E53841B9-2C36-4420-9D68-A78E363837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a75f6b-9f0c-4117-866e-d976872d3962"/>
    <ds:schemaRef ds:uri="d05eda34-1ab1-4f6c-bee3-96babacabb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5A1743B-6581-41CA-9F36-360C5B14F2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1002</Words>
  <Application>Microsoft Office PowerPoint</Application>
  <PresentationFormat>Affichage à l'écran (16:9)</PresentationFormat>
  <Paragraphs>201</Paragraphs>
  <Slides>10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Kenza Favre Victoire</cp:lastModifiedBy>
  <cp:revision>34</cp:revision>
  <dcterms:created xsi:type="dcterms:W3CDTF">2026-05-25T07:24:39Z</dcterms:created>
  <dcterms:modified xsi:type="dcterms:W3CDTF">2026-05-25T13:44:11Z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0x0101008E132BE6669C1A46B2BD3D0DEC96DB9D</vt:lpwstr>
  </property>
  <property fmtid="{D5CDD505-2E9C-101B-9397-08002B2CF9AE}" pid="3" name="MediaServiceImageTags">
    <vt:lpwstr/>
  </property>
</Properties>
</file>